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44">
          <p15:clr>
            <a:srgbClr val="A4A3A4"/>
          </p15:clr>
        </p15:guide>
        <p15:guide id="2" pos="3840">
          <p15:clr>
            <a:srgbClr val="A4A3A4"/>
          </p15:clr>
        </p15:guide>
        <p15:guide id="3" orient="horz" pos="1434">
          <p15:clr>
            <a:srgbClr val="A4A3A4"/>
          </p15:clr>
        </p15:guide>
        <p15:guide id="4" orient="horz" pos="34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WUGSF6hlFnwnnDmewnqnOHZ87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2" y="368"/>
      </p:cViewPr>
      <p:guideLst>
        <p:guide orient="horz" pos="1344"/>
        <p:guide pos="3840"/>
        <p:guide orient="horz" pos="1434"/>
        <p:guide orient="horz" pos="3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eb409732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0eb409732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10eb409732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fbea15e4b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0fbea15e4b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10fbea15e4b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fbea15e4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0fbea15e4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0fbea15e4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fbea15e4b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0fbea15e4b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10fbea15e4b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fbea15e4b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10fbea15e4b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10fbea15e4b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fbea15e4b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10fbea15e4b_1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10fbea15e4b_1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tellysbilde 2">
  <p:cSld name="1_Tittellysbilde 2">
    <p:spTree>
      <p:nvGrpSpPr>
        <p:cNvPr id="1" name="Shape 15"/>
        <p:cNvGrpSpPr/>
        <p:nvPr/>
      </p:nvGrpSpPr>
      <p:grpSpPr>
        <a:xfrm>
          <a:off x="0" y="0"/>
          <a:ext cx="0" cy="0"/>
          <a:chOff x="0" y="0"/>
          <a:chExt cx="0" cy="0"/>
        </a:xfrm>
      </p:grpSpPr>
      <p:sp>
        <p:nvSpPr>
          <p:cNvPr id="16" name="Google Shape;16;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3"/>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 name="Google Shape;18;p13"/>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9" name="Google Shape;19;p13"/>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13"/>
          <p:cNvPicPr preferRelativeResize="0"/>
          <p:nvPr/>
        </p:nvPicPr>
        <p:blipFill rotWithShape="1">
          <a:blip r:embed="rId2">
            <a:alphaModFix/>
          </a:blip>
          <a:srcRect/>
          <a:stretch/>
        </p:blipFill>
        <p:spPr>
          <a:xfrm>
            <a:off x="545770" y="351643"/>
            <a:ext cx="1541866" cy="6353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tel og innhold">
  <p:cSld name="Tittel og innhold">
    <p:spTree>
      <p:nvGrpSpPr>
        <p:cNvPr id="1" name="Shape 69"/>
        <p:cNvGrpSpPr/>
        <p:nvPr/>
      </p:nvGrpSpPr>
      <p:grpSpPr>
        <a:xfrm>
          <a:off x="0" y="0"/>
          <a:ext cx="0" cy="0"/>
          <a:chOff x="0" y="0"/>
          <a:chExt cx="0" cy="0"/>
        </a:xfrm>
      </p:grpSpPr>
      <p:sp>
        <p:nvSpPr>
          <p:cNvPr id="70" name="Google Shape;70;p22"/>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73" name="Google Shape;73;p22"/>
          <p:cNvSpPr txBox="1">
            <a:spLocks noGrp="1"/>
          </p:cNvSpPr>
          <p:nvPr>
            <p:ph type="body" idx="1"/>
          </p:nvPr>
        </p:nvSpPr>
        <p:spPr>
          <a:xfrm>
            <a:off x="521259" y="2000673"/>
            <a:ext cx="11149481"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4" name="Google Shape;74;p22"/>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75" name="Google Shape;75;p22"/>
          <p:cNvSpPr txBox="1">
            <a:spLocks noGrp="1"/>
          </p:cNvSpPr>
          <p:nvPr>
            <p:ph type="title"/>
          </p:nvPr>
        </p:nvSpPr>
        <p:spPr>
          <a:xfrm>
            <a:off x="521260" y="309915"/>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tel og innhold">
  <p:cSld name="1_Tittel og innhold">
    <p:spTree>
      <p:nvGrpSpPr>
        <p:cNvPr id="1" name="Shape 76"/>
        <p:cNvGrpSpPr/>
        <p:nvPr/>
      </p:nvGrpSpPr>
      <p:grpSpPr>
        <a:xfrm>
          <a:off x="0" y="0"/>
          <a:ext cx="0" cy="0"/>
          <a:chOff x="0" y="0"/>
          <a:chExt cx="0" cy="0"/>
        </a:xfrm>
      </p:grpSpPr>
      <p:sp>
        <p:nvSpPr>
          <p:cNvPr id="77" name="Google Shape;77;p23"/>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80" name="Google Shape;80;p23"/>
          <p:cNvSpPr txBox="1">
            <a:spLocks noGrp="1"/>
          </p:cNvSpPr>
          <p:nvPr>
            <p:ph type="body" idx="1"/>
          </p:nvPr>
        </p:nvSpPr>
        <p:spPr>
          <a:xfrm>
            <a:off x="521259" y="2000673"/>
            <a:ext cx="11149481"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1" name="Google Shape;81;p23"/>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82" name="Google Shape;82;p23"/>
          <p:cNvSpPr txBox="1">
            <a:spLocks noGrp="1"/>
          </p:cNvSpPr>
          <p:nvPr>
            <p:ph type="title"/>
          </p:nvPr>
        </p:nvSpPr>
        <p:spPr>
          <a:xfrm>
            <a:off x="521260" y="309915"/>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3" name="Google Shape;83;p23"/>
          <p:cNvPicPr preferRelativeResize="0"/>
          <p:nvPr/>
        </p:nvPicPr>
        <p:blipFill rotWithShape="1">
          <a:blip r:embed="rId2">
            <a:alphaModFix/>
          </a:blip>
          <a:srcRect/>
          <a:stretch/>
        </p:blipFill>
        <p:spPr>
          <a:xfrm>
            <a:off x="11306829" y="5226845"/>
            <a:ext cx="885171" cy="163115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 innholdsdeler">
  <p:cSld name="To innholdsdeler">
    <p:spTree>
      <p:nvGrpSpPr>
        <p:cNvPr id="1" name="Shape 84"/>
        <p:cNvGrpSpPr/>
        <p:nvPr/>
      </p:nvGrpSpPr>
      <p:grpSpPr>
        <a:xfrm>
          <a:off x="0" y="0"/>
          <a:ext cx="0" cy="0"/>
          <a:chOff x="0" y="0"/>
          <a:chExt cx="0" cy="0"/>
        </a:xfrm>
      </p:grpSpPr>
      <p:sp>
        <p:nvSpPr>
          <p:cNvPr id="85" name="Google Shape;85;p24"/>
          <p:cNvSpPr txBox="1">
            <a:spLocks noGrp="1"/>
          </p:cNvSpPr>
          <p:nvPr>
            <p:ph type="body" idx="1"/>
          </p:nvPr>
        </p:nvSpPr>
        <p:spPr>
          <a:xfrm>
            <a:off x="521259" y="2000673"/>
            <a:ext cx="5398277"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4"/>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89" name="Google Shape;89;p24"/>
          <p:cNvSpPr txBox="1">
            <a:spLocks noGrp="1"/>
          </p:cNvSpPr>
          <p:nvPr>
            <p:ph type="body" idx="2"/>
          </p:nvPr>
        </p:nvSpPr>
        <p:spPr>
          <a:xfrm>
            <a:off x="6272463" y="2000673"/>
            <a:ext cx="5398277"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0" name="Google Shape;90;p24"/>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91" name="Google Shape;91;p24"/>
          <p:cNvSpPr txBox="1">
            <a:spLocks noGrp="1"/>
          </p:cNvSpPr>
          <p:nvPr>
            <p:ph type="title"/>
          </p:nvPr>
        </p:nvSpPr>
        <p:spPr>
          <a:xfrm>
            <a:off x="521260" y="309915"/>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nhold med bilde">
  <p:cSld name="Innhold med bilde">
    <p:spTree>
      <p:nvGrpSpPr>
        <p:cNvPr id="1" name="Shape 92"/>
        <p:cNvGrpSpPr/>
        <p:nvPr/>
      </p:nvGrpSpPr>
      <p:grpSpPr>
        <a:xfrm>
          <a:off x="0" y="0"/>
          <a:ext cx="0" cy="0"/>
          <a:chOff x="0" y="0"/>
          <a:chExt cx="0" cy="0"/>
        </a:xfrm>
      </p:grpSpPr>
      <p:sp>
        <p:nvSpPr>
          <p:cNvPr id="93" name="Google Shape;93;p25"/>
          <p:cNvSpPr txBox="1">
            <a:spLocks noGrp="1"/>
          </p:cNvSpPr>
          <p:nvPr>
            <p:ph type="body" idx="1"/>
          </p:nvPr>
        </p:nvSpPr>
        <p:spPr>
          <a:xfrm>
            <a:off x="521259" y="2000673"/>
            <a:ext cx="5398277"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5"/>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97" name="Google Shape;97;p25"/>
          <p:cNvSpPr>
            <a:spLocks noGrp="1"/>
          </p:cNvSpPr>
          <p:nvPr>
            <p:ph type="pic" idx="2"/>
          </p:nvPr>
        </p:nvSpPr>
        <p:spPr>
          <a:xfrm>
            <a:off x="6272463" y="388937"/>
            <a:ext cx="5398277" cy="5706402"/>
          </a:xfrm>
          <a:prstGeom prst="rect">
            <a:avLst/>
          </a:prstGeom>
          <a:solidFill>
            <a:srgbClr val="F2F2F2"/>
          </a:solidFill>
          <a:ln>
            <a:noFill/>
          </a:ln>
        </p:spPr>
      </p:sp>
      <p:cxnSp>
        <p:nvCxnSpPr>
          <p:cNvPr id="98" name="Google Shape;98;p25"/>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99" name="Google Shape;99;p25"/>
          <p:cNvSpPr txBox="1">
            <a:spLocks noGrp="1"/>
          </p:cNvSpPr>
          <p:nvPr>
            <p:ph type="title"/>
          </p:nvPr>
        </p:nvSpPr>
        <p:spPr>
          <a:xfrm>
            <a:off x="521260" y="309915"/>
            <a:ext cx="5398276"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tellysbilde 1">
  <p:cSld name="2_Tittellysbilde 1">
    <p:spTree>
      <p:nvGrpSpPr>
        <p:cNvPr id="1" name="Shape 100"/>
        <p:cNvGrpSpPr/>
        <p:nvPr/>
      </p:nvGrpSpPr>
      <p:grpSpPr>
        <a:xfrm>
          <a:off x="0" y="0"/>
          <a:ext cx="0" cy="0"/>
          <a:chOff x="0" y="0"/>
          <a:chExt cx="0" cy="0"/>
        </a:xfrm>
      </p:grpSpPr>
      <p:pic>
        <p:nvPicPr>
          <p:cNvPr id="101" name="Google Shape;101;p26"/>
          <p:cNvPicPr preferRelativeResize="0"/>
          <p:nvPr/>
        </p:nvPicPr>
        <p:blipFill rotWithShape="1">
          <a:blip r:embed="rId2">
            <a:alphaModFix/>
          </a:blip>
          <a:srcRect/>
          <a:stretch/>
        </p:blipFill>
        <p:spPr>
          <a:xfrm>
            <a:off x="5724396" y="640282"/>
            <a:ext cx="6292240" cy="5898232"/>
          </a:xfrm>
          <a:prstGeom prst="rect">
            <a:avLst/>
          </a:prstGeom>
          <a:noFill/>
          <a:ln>
            <a:noFill/>
          </a:ln>
        </p:spPr>
      </p:pic>
      <p:sp>
        <p:nvSpPr>
          <p:cNvPr id="102" name="Google Shape;102;p26"/>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3" name="Google Shape;103;p26"/>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04" name="Google Shape;104;p26"/>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tellysbilde 1">
  <p:cSld name="3_Tittellysbilde 1">
    <p:spTree>
      <p:nvGrpSpPr>
        <p:cNvPr id="1" name="Shape 105"/>
        <p:cNvGrpSpPr/>
        <p:nvPr/>
      </p:nvGrpSpPr>
      <p:grpSpPr>
        <a:xfrm>
          <a:off x="0" y="0"/>
          <a:ext cx="0" cy="0"/>
          <a:chOff x="0" y="0"/>
          <a:chExt cx="0" cy="0"/>
        </a:xfrm>
      </p:grpSpPr>
      <p:sp>
        <p:nvSpPr>
          <p:cNvPr id="106" name="Google Shape;106;p27"/>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7" name="Google Shape;107;p27"/>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08" name="Google Shape;108;p27"/>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9" name="Google Shape;109;p27"/>
          <p:cNvPicPr preferRelativeResize="0"/>
          <p:nvPr/>
        </p:nvPicPr>
        <p:blipFill rotWithShape="1">
          <a:blip r:embed="rId2">
            <a:alphaModFix/>
          </a:blip>
          <a:srcRect/>
          <a:stretch/>
        </p:blipFill>
        <p:spPr>
          <a:xfrm>
            <a:off x="6551112" y="1849941"/>
            <a:ext cx="4947780" cy="423770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tellysbilde 1">
  <p:cSld name="4_Tittellysbilde 1">
    <p:spTree>
      <p:nvGrpSpPr>
        <p:cNvPr id="1" name="Shape 110"/>
        <p:cNvGrpSpPr/>
        <p:nvPr/>
      </p:nvGrpSpPr>
      <p:grpSpPr>
        <a:xfrm>
          <a:off x="0" y="0"/>
          <a:ext cx="0" cy="0"/>
          <a:chOff x="0" y="0"/>
          <a:chExt cx="0" cy="0"/>
        </a:xfrm>
      </p:grpSpPr>
      <p:sp>
        <p:nvSpPr>
          <p:cNvPr id="111" name="Google Shape;111;p28"/>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2" name="Google Shape;112;p28"/>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13" name="Google Shape;113;p28"/>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4" name="Google Shape;114;p28"/>
          <p:cNvPicPr preferRelativeResize="0"/>
          <p:nvPr/>
        </p:nvPicPr>
        <p:blipFill rotWithShape="1">
          <a:blip r:embed="rId2">
            <a:alphaModFix/>
          </a:blip>
          <a:srcRect/>
          <a:stretch/>
        </p:blipFill>
        <p:spPr>
          <a:xfrm>
            <a:off x="6914367" y="1716066"/>
            <a:ext cx="4647156" cy="452189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tellysbilde 1">
  <p:cSld name="7_Tittellysbilde 1">
    <p:spTree>
      <p:nvGrpSpPr>
        <p:cNvPr id="1" name="Shape 115"/>
        <p:cNvGrpSpPr/>
        <p:nvPr/>
      </p:nvGrpSpPr>
      <p:grpSpPr>
        <a:xfrm>
          <a:off x="0" y="0"/>
          <a:ext cx="0" cy="0"/>
          <a:chOff x="0" y="0"/>
          <a:chExt cx="0" cy="0"/>
        </a:xfrm>
      </p:grpSpPr>
      <p:sp>
        <p:nvSpPr>
          <p:cNvPr id="116" name="Google Shape;116;p29"/>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29"/>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18" name="Google Shape;118;p29"/>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Tittellysbilde 1">
  <p:cSld name="5_Tittellysbilde 1">
    <p:spTree>
      <p:nvGrpSpPr>
        <p:cNvPr id="1" name="Shape 119"/>
        <p:cNvGrpSpPr/>
        <p:nvPr/>
      </p:nvGrpSpPr>
      <p:grpSpPr>
        <a:xfrm>
          <a:off x="0" y="0"/>
          <a:ext cx="0" cy="0"/>
          <a:chOff x="0" y="0"/>
          <a:chExt cx="0" cy="0"/>
        </a:xfrm>
      </p:grpSpPr>
      <p:sp>
        <p:nvSpPr>
          <p:cNvPr id="120" name="Google Shape;120;p30"/>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1" name="Google Shape;121;p30"/>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22" name="Google Shape;122;p30"/>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3" name="Google Shape;123;p30"/>
          <p:cNvPicPr preferRelativeResize="0"/>
          <p:nvPr/>
        </p:nvPicPr>
        <p:blipFill rotWithShape="1">
          <a:blip r:embed="rId2">
            <a:alphaModFix/>
          </a:blip>
          <a:srcRect/>
          <a:stretch/>
        </p:blipFill>
        <p:spPr>
          <a:xfrm>
            <a:off x="7089732" y="2019247"/>
            <a:ext cx="4659682" cy="4271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tellysbilde 1">
  <p:cSld name="6_Tittellysbilde 1">
    <p:spTree>
      <p:nvGrpSpPr>
        <p:cNvPr id="1" name="Shape 124"/>
        <p:cNvGrpSpPr/>
        <p:nvPr/>
      </p:nvGrpSpPr>
      <p:grpSpPr>
        <a:xfrm>
          <a:off x="0" y="0"/>
          <a:ext cx="0" cy="0"/>
          <a:chOff x="0" y="0"/>
          <a:chExt cx="0" cy="0"/>
        </a:xfrm>
      </p:grpSpPr>
      <p:pic>
        <p:nvPicPr>
          <p:cNvPr id="125" name="Google Shape;125;p31"/>
          <p:cNvPicPr preferRelativeResize="0"/>
          <p:nvPr/>
        </p:nvPicPr>
        <p:blipFill rotWithShape="1">
          <a:blip r:embed="rId2">
            <a:alphaModFix/>
          </a:blip>
          <a:srcRect/>
          <a:stretch/>
        </p:blipFill>
        <p:spPr>
          <a:xfrm>
            <a:off x="3160889" y="524657"/>
            <a:ext cx="9031111" cy="6272571"/>
          </a:xfrm>
          <a:prstGeom prst="rect">
            <a:avLst/>
          </a:prstGeom>
          <a:noFill/>
          <a:ln>
            <a:noFill/>
          </a:ln>
        </p:spPr>
      </p:pic>
      <p:sp>
        <p:nvSpPr>
          <p:cNvPr id="126" name="Google Shape;126;p31"/>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7" name="Google Shape;127;p31"/>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28" name="Google Shape;128;p31"/>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re tittel">
  <p:cSld name="Bare tittel">
    <p:spTree>
      <p:nvGrpSpPr>
        <p:cNvPr id="1" name="Shape 21"/>
        <p:cNvGrpSpPr/>
        <p:nvPr/>
      </p:nvGrpSpPr>
      <p:grpSpPr>
        <a:xfrm>
          <a:off x="0" y="0"/>
          <a:ext cx="0" cy="0"/>
          <a:chOff x="0" y="0"/>
          <a:chExt cx="0" cy="0"/>
        </a:xfrm>
      </p:grpSpPr>
      <p:cxnSp>
        <p:nvCxnSpPr>
          <p:cNvPr id="22" name="Google Shape;22;p14"/>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23" name="Google Shape;23;p14"/>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26" name="Google Shape;26;p14"/>
          <p:cNvSpPr txBox="1">
            <a:spLocks noGrp="1"/>
          </p:cNvSpPr>
          <p:nvPr>
            <p:ph type="title"/>
          </p:nvPr>
        </p:nvSpPr>
        <p:spPr>
          <a:xfrm>
            <a:off x="521260" y="388938"/>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ldegalleri 1">
  <p:cSld name="Bildegalleri 1">
    <p:spTree>
      <p:nvGrpSpPr>
        <p:cNvPr id="1" name="Shape 129"/>
        <p:cNvGrpSpPr/>
        <p:nvPr/>
      </p:nvGrpSpPr>
      <p:grpSpPr>
        <a:xfrm>
          <a:off x="0" y="0"/>
          <a:ext cx="0" cy="0"/>
          <a:chOff x="0" y="0"/>
          <a:chExt cx="0" cy="0"/>
        </a:xfrm>
      </p:grpSpPr>
      <p:sp>
        <p:nvSpPr>
          <p:cNvPr id="130" name="Google Shape;130;p32"/>
          <p:cNvSpPr/>
          <p:nvPr/>
        </p:nvSpPr>
        <p:spPr>
          <a:xfrm>
            <a:off x="0" y="1602463"/>
            <a:ext cx="1213164" cy="2987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32"/>
          <p:cNvSpPr>
            <a:spLocks noGrp="1"/>
          </p:cNvSpPr>
          <p:nvPr>
            <p:ph type="pic" idx="2"/>
          </p:nvPr>
        </p:nvSpPr>
        <p:spPr>
          <a:xfrm>
            <a:off x="3331754" y="383268"/>
            <a:ext cx="3030546" cy="1517960"/>
          </a:xfrm>
          <a:prstGeom prst="rect">
            <a:avLst/>
          </a:prstGeom>
          <a:solidFill>
            <a:srgbClr val="F2F2F2"/>
          </a:solidFill>
          <a:ln>
            <a:noFill/>
          </a:ln>
        </p:spPr>
      </p:sp>
      <p:sp>
        <p:nvSpPr>
          <p:cNvPr id="132" name="Google Shape;132;p32"/>
          <p:cNvSpPr>
            <a:spLocks noGrp="1"/>
          </p:cNvSpPr>
          <p:nvPr>
            <p:ph type="pic" idx="3"/>
          </p:nvPr>
        </p:nvSpPr>
        <p:spPr>
          <a:xfrm>
            <a:off x="9211377" y="383268"/>
            <a:ext cx="2459363" cy="2735318"/>
          </a:xfrm>
          <a:prstGeom prst="rect">
            <a:avLst/>
          </a:prstGeom>
          <a:solidFill>
            <a:srgbClr val="F2F2F2"/>
          </a:solidFill>
          <a:ln>
            <a:noFill/>
          </a:ln>
        </p:spPr>
      </p:sp>
      <p:sp>
        <p:nvSpPr>
          <p:cNvPr id="133" name="Google Shape;133;p32"/>
          <p:cNvSpPr>
            <a:spLocks noGrp="1"/>
          </p:cNvSpPr>
          <p:nvPr>
            <p:ph type="pic" idx="4"/>
          </p:nvPr>
        </p:nvSpPr>
        <p:spPr>
          <a:xfrm>
            <a:off x="525964" y="3385281"/>
            <a:ext cx="2586209" cy="2710058"/>
          </a:xfrm>
          <a:prstGeom prst="rect">
            <a:avLst/>
          </a:prstGeom>
          <a:solidFill>
            <a:srgbClr val="F2F2F2"/>
          </a:solidFill>
          <a:ln>
            <a:noFill/>
          </a:ln>
        </p:spPr>
      </p:sp>
      <p:sp>
        <p:nvSpPr>
          <p:cNvPr id="134" name="Google Shape;134;p32"/>
          <p:cNvSpPr>
            <a:spLocks noGrp="1"/>
          </p:cNvSpPr>
          <p:nvPr>
            <p:ph type="pic" idx="5"/>
          </p:nvPr>
        </p:nvSpPr>
        <p:spPr>
          <a:xfrm>
            <a:off x="3332983" y="2139218"/>
            <a:ext cx="3029317" cy="3956121"/>
          </a:xfrm>
          <a:prstGeom prst="rect">
            <a:avLst/>
          </a:prstGeom>
          <a:solidFill>
            <a:srgbClr val="F2F2F2"/>
          </a:solidFill>
          <a:ln>
            <a:noFill/>
          </a:ln>
        </p:spPr>
      </p:sp>
      <p:sp>
        <p:nvSpPr>
          <p:cNvPr id="135" name="Google Shape;135;p32"/>
          <p:cNvSpPr>
            <a:spLocks noGrp="1"/>
          </p:cNvSpPr>
          <p:nvPr>
            <p:ph type="pic" idx="6"/>
          </p:nvPr>
        </p:nvSpPr>
        <p:spPr>
          <a:xfrm>
            <a:off x="525964" y="383267"/>
            <a:ext cx="2586208" cy="2735319"/>
          </a:xfrm>
          <a:prstGeom prst="rect">
            <a:avLst/>
          </a:prstGeom>
          <a:solidFill>
            <a:srgbClr val="F2F2F2"/>
          </a:solidFill>
          <a:ln>
            <a:noFill/>
          </a:ln>
        </p:spPr>
      </p:sp>
      <p:sp>
        <p:nvSpPr>
          <p:cNvPr id="136" name="Google Shape;136;p32"/>
          <p:cNvSpPr>
            <a:spLocks noGrp="1"/>
          </p:cNvSpPr>
          <p:nvPr>
            <p:ph type="pic" idx="7"/>
          </p:nvPr>
        </p:nvSpPr>
        <p:spPr>
          <a:xfrm>
            <a:off x="6591626" y="3363960"/>
            <a:ext cx="5079114" cy="2731379"/>
          </a:xfrm>
          <a:prstGeom prst="rect">
            <a:avLst/>
          </a:prstGeom>
          <a:solidFill>
            <a:srgbClr val="F2F2F2"/>
          </a:solidFill>
          <a:ln>
            <a:noFill/>
          </a:ln>
        </p:spPr>
      </p:sp>
      <p:sp>
        <p:nvSpPr>
          <p:cNvPr id="137" name="Google Shape;137;p32"/>
          <p:cNvSpPr>
            <a:spLocks noGrp="1"/>
          </p:cNvSpPr>
          <p:nvPr>
            <p:ph type="pic" idx="8"/>
          </p:nvPr>
        </p:nvSpPr>
        <p:spPr>
          <a:xfrm>
            <a:off x="6583681" y="383268"/>
            <a:ext cx="2406316" cy="2735318"/>
          </a:xfrm>
          <a:prstGeom prst="rect">
            <a:avLst/>
          </a:prstGeom>
          <a:solidFill>
            <a:srgbClr val="F2F2F2"/>
          </a:solidFill>
          <a:ln>
            <a:noFill/>
          </a:ln>
        </p:spPr>
      </p:sp>
      <p:pic>
        <p:nvPicPr>
          <p:cNvPr id="138" name="Google Shape;138;p32"/>
          <p:cNvPicPr preferRelativeResize="0"/>
          <p:nvPr/>
        </p:nvPicPr>
        <p:blipFill rotWithShape="1">
          <a:blip r:embed="rId2">
            <a:alphaModFix/>
          </a:blip>
          <a:srcRect/>
          <a:stretch/>
        </p:blipFill>
        <p:spPr>
          <a:xfrm>
            <a:off x="11306829" y="5226845"/>
            <a:ext cx="885171" cy="16311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ldegalleri 2">
  <p:cSld name="Bildegalleri 2">
    <p:spTree>
      <p:nvGrpSpPr>
        <p:cNvPr id="1" name="Shape 139"/>
        <p:cNvGrpSpPr/>
        <p:nvPr/>
      </p:nvGrpSpPr>
      <p:grpSpPr>
        <a:xfrm>
          <a:off x="0" y="0"/>
          <a:ext cx="0" cy="0"/>
          <a:chOff x="0" y="0"/>
          <a:chExt cx="0" cy="0"/>
        </a:xfrm>
      </p:grpSpPr>
      <p:sp>
        <p:nvSpPr>
          <p:cNvPr id="140" name="Google Shape;140;p33"/>
          <p:cNvSpPr/>
          <p:nvPr/>
        </p:nvSpPr>
        <p:spPr>
          <a:xfrm>
            <a:off x="0" y="1602463"/>
            <a:ext cx="1213164" cy="2987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33"/>
          <p:cNvSpPr>
            <a:spLocks noGrp="1"/>
          </p:cNvSpPr>
          <p:nvPr>
            <p:ph type="pic" idx="2"/>
          </p:nvPr>
        </p:nvSpPr>
        <p:spPr>
          <a:xfrm>
            <a:off x="6272463" y="388937"/>
            <a:ext cx="5398277" cy="5706402"/>
          </a:xfrm>
          <a:prstGeom prst="rect">
            <a:avLst/>
          </a:prstGeom>
          <a:solidFill>
            <a:srgbClr val="F2F2F2"/>
          </a:solidFill>
          <a:ln>
            <a:noFill/>
          </a:ln>
        </p:spPr>
      </p:sp>
      <p:sp>
        <p:nvSpPr>
          <p:cNvPr id="142" name="Google Shape;142;p33"/>
          <p:cNvSpPr>
            <a:spLocks noGrp="1"/>
          </p:cNvSpPr>
          <p:nvPr>
            <p:ph type="pic" idx="3"/>
          </p:nvPr>
        </p:nvSpPr>
        <p:spPr>
          <a:xfrm>
            <a:off x="521259" y="388937"/>
            <a:ext cx="5398277" cy="5706402"/>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ldegalleri 3">
  <p:cSld name="Bildegalleri 3">
    <p:spTree>
      <p:nvGrpSpPr>
        <p:cNvPr id="1" name="Shape 143"/>
        <p:cNvGrpSpPr/>
        <p:nvPr/>
      </p:nvGrpSpPr>
      <p:grpSpPr>
        <a:xfrm>
          <a:off x="0" y="0"/>
          <a:ext cx="0" cy="0"/>
          <a:chOff x="0" y="0"/>
          <a:chExt cx="0" cy="0"/>
        </a:xfrm>
      </p:grpSpPr>
      <p:sp>
        <p:nvSpPr>
          <p:cNvPr id="144" name="Google Shape;144;p34"/>
          <p:cNvSpPr>
            <a:spLocks noGrp="1"/>
          </p:cNvSpPr>
          <p:nvPr>
            <p:ph type="pic" idx="2"/>
          </p:nvPr>
        </p:nvSpPr>
        <p:spPr>
          <a:xfrm>
            <a:off x="0" y="0"/>
            <a:ext cx="12192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ogo">
  <p:cSld name="Logo">
    <p:spTree>
      <p:nvGrpSpPr>
        <p:cNvPr id="1" name="Shape 145"/>
        <p:cNvGrpSpPr/>
        <p:nvPr/>
      </p:nvGrpSpPr>
      <p:grpSpPr>
        <a:xfrm>
          <a:off x="0" y="0"/>
          <a:ext cx="0" cy="0"/>
          <a:chOff x="0" y="0"/>
          <a:chExt cx="0" cy="0"/>
        </a:xfrm>
      </p:grpSpPr>
      <p:pic>
        <p:nvPicPr>
          <p:cNvPr id="146" name="Google Shape;146;p35"/>
          <p:cNvPicPr preferRelativeResize="0"/>
          <p:nvPr/>
        </p:nvPicPr>
        <p:blipFill rotWithShape="1">
          <a:blip r:embed="rId2">
            <a:alphaModFix/>
          </a:blip>
          <a:srcRect/>
          <a:stretch/>
        </p:blipFill>
        <p:spPr>
          <a:xfrm>
            <a:off x="3524436" y="2672697"/>
            <a:ext cx="4407088" cy="181588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ellysbilde 3">
  <p:cSld name="Tittellysbilde 3">
    <p:spTree>
      <p:nvGrpSpPr>
        <p:cNvPr id="1" name="Shape 27"/>
        <p:cNvGrpSpPr/>
        <p:nvPr/>
      </p:nvGrpSpPr>
      <p:grpSpPr>
        <a:xfrm>
          <a:off x="0" y="0"/>
          <a:ext cx="0" cy="0"/>
          <a:chOff x="0" y="0"/>
          <a:chExt cx="0" cy="0"/>
        </a:xfrm>
      </p:grpSpPr>
      <p:sp>
        <p:nvSpPr>
          <p:cNvPr id="28" name="Google Shape;28;p15"/>
          <p:cNvSpPr/>
          <p:nvPr/>
        </p:nvSpPr>
        <p:spPr>
          <a:xfrm>
            <a:off x="0" y="0"/>
            <a:ext cx="12192000" cy="6858000"/>
          </a:xfrm>
          <a:prstGeom prst="rect">
            <a:avLst/>
          </a:prstGeom>
          <a:solidFill>
            <a:srgbClr val="47AA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800" b="0" i="0" u="none" strike="noStrike" cap="none">
                <a:solidFill>
                  <a:schemeClr val="lt1"/>
                </a:solidFill>
                <a:latin typeface="Calibri"/>
                <a:ea typeface="Calibri"/>
                <a:cs typeface="Calibri"/>
                <a:sym typeface="Calibri"/>
              </a:rPr>
              <a:t> </a:t>
            </a:r>
            <a:endParaRPr/>
          </a:p>
        </p:txBody>
      </p:sp>
      <p:sp>
        <p:nvSpPr>
          <p:cNvPr id="29" name="Google Shape;29;p15"/>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5"/>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1" name="Google Shape;31;p15"/>
          <p:cNvPicPr preferRelativeResize="0"/>
          <p:nvPr/>
        </p:nvPicPr>
        <p:blipFill rotWithShape="1">
          <a:blip r:embed="rId2">
            <a:alphaModFix/>
          </a:blip>
          <a:srcRect/>
          <a:stretch/>
        </p:blipFill>
        <p:spPr>
          <a:xfrm>
            <a:off x="545770" y="351643"/>
            <a:ext cx="1541866" cy="635306"/>
          </a:xfrm>
          <a:prstGeom prst="rect">
            <a:avLst/>
          </a:prstGeom>
          <a:noFill/>
          <a:ln>
            <a:noFill/>
          </a:ln>
        </p:spPr>
      </p:pic>
      <p:cxnSp>
        <p:nvCxnSpPr>
          <p:cNvPr id="32" name="Google Shape;32;p15"/>
          <p:cNvCxnSpPr/>
          <p:nvPr/>
        </p:nvCxnSpPr>
        <p:spPr>
          <a:xfrm>
            <a:off x="0" y="3741305"/>
            <a:ext cx="861060" cy="0"/>
          </a:xfrm>
          <a:prstGeom prst="straightConnector1">
            <a:avLst/>
          </a:prstGeom>
          <a:noFill/>
          <a:ln w="34925" cap="flat" cmpd="sng">
            <a:solidFill>
              <a:srgbClr val="6B4796"/>
            </a:solidFill>
            <a:prstDash val="solid"/>
            <a:miter lim="800000"/>
            <a:headEnd type="none" w="sm" len="sm"/>
            <a:tailEnd type="none" w="sm" len="sm"/>
          </a:ln>
        </p:spPr>
      </p:cxnSp>
      <p:pic>
        <p:nvPicPr>
          <p:cNvPr id="33" name="Google Shape;33;p15"/>
          <p:cNvPicPr preferRelativeResize="0"/>
          <p:nvPr/>
        </p:nvPicPr>
        <p:blipFill rotWithShape="1">
          <a:blip r:embed="rId3">
            <a:alphaModFix/>
          </a:blip>
          <a:srcRect l="10749" t="9200" r="24131" b="8300"/>
          <a:stretch/>
        </p:blipFill>
        <p:spPr>
          <a:xfrm>
            <a:off x="7215447" y="0"/>
            <a:ext cx="4976553"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t">
  <p:cSld name="Tomt">
    <p:spTree>
      <p:nvGrpSpPr>
        <p:cNvPr id="1" name="Shape 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tellysbilde 1">
  <p:cSld name="Tittellysbilde 1">
    <p:spTree>
      <p:nvGrpSpPr>
        <p:cNvPr id="1" name="Shape 35"/>
        <p:cNvGrpSpPr/>
        <p:nvPr/>
      </p:nvGrpSpPr>
      <p:grpSpPr>
        <a:xfrm>
          <a:off x="0" y="0"/>
          <a:ext cx="0" cy="0"/>
          <a:chOff x="0" y="0"/>
          <a:chExt cx="0" cy="0"/>
        </a:xfrm>
      </p:grpSpPr>
      <p:pic>
        <p:nvPicPr>
          <p:cNvPr id="36" name="Google Shape;36;p17"/>
          <p:cNvPicPr preferRelativeResize="0"/>
          <p:nvPr/>
        </p:nvPicPr>
        <p:blipFill rotWithShape="1">
          <a:blip r:embed="rId2">
            <a:alphaModFix/>
          </a:blip>
          <a:srcRect/>
          <a:stretch/>
        </p:blipFill>
        <p:spPr>
          <a:xfrm>
            <a:off x="3160889" y="524657"/>
            <a:ext cx="9031111" cy="6272571"/>
          </a:xfrm>
          <a:prstGeom prst="rect">
            <a:avLst/>
          </a:prstGeom>
          <a:noFill/>
          <a:ln>
            <a:noFill/>
          </a:ln>
        </p:spPr>
      </p:pic>
      <p:sp>
        <p:nvSpPr>
          <p:cNvPr id="37" name="Google Shape;37;p17"/>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 name="Google Shape;38;p17"/>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39" name="Google Shape;39;p17"/>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 name="Google Shape;40;p17"/>
          <p:cNvPicPr preferRelativeResize="0"/>
          <p:nvPr/>
        </p:nvPicPr>
        <p:blipFill rotWithShape="1">
          <a:blip r:embed="rId3">
            <a:alphaModFix/>
          </a:blip>
          <a:srcRect/>
          <a:stretch/>
        </p:blipFill>
        <p:spPr>
          <a:xfrm>
            <a:off x="545770" y="335459"/>
            <a:ext cx="1541866" cy="6353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tellysbilde 1">
  <p:cSld name="1_Tittellysbilde 1">
    <p:spTree>
      <p:nvGrpSpPr>
        <p:cNvPr id="1" name="Shape 41"/>
        <p:cNvGrpSpPr/>
        <p:nvPr/>
      </p:nvGrpSpPr>
      <p:grpSpPr>
        <a:xfrm>
          <a:off x="0" y="0"/>
          <a:ext cx="0" cy="0"/>
          <a:chOff x="0" y="0"/>
          <a:chExt cx="0" cy="0"/>
        </a:xfrm>
      </p:grpSpPr>
      <p:sp>
        <p:nvSpPr>
          <p:cNvPr id="42" name="Google Shape;42;p18"/>
          <p:cNvSpPr/>
          <p:nvPr/>
        </p:nvSpPr>
        <p:spPr>
          <a:xfrm>
            <a:off x="0" y="0"/>
            <a:ext cx="12192000" cy="6858000"/>
          </a:xfrm>
          <a:prstGeom prst="rect">
            <a:avLst/>
          </a:prstGeom>
          <a:solidFill>
            <a:srgbClr val="6B47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800">
                <a:solidFill>
                  <a:schemeClr val="lt1"/>
                </a:solidFill>
                <a:latin typeface="Calibri"/>
                <a:ea typeface="Calibri"/>
                <a:cs typeface="Calibri"/>
                <a:sym typeface="Calibri"/>
              </a:rPr>
              <a:t> </a:t>
            </a:r>
            <a:endParaRPr/>
          </a:p>
        </p:txBody>
      </p:sp>
      <p:sp>
        <p:nvSpPr>
          <p:cNvPr id="43" name="Google Shape;43;p18"/>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4" name="Google Shape;44;p18"/>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45" name="Google Shape;45;p18"/>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6" name="Google Shape;46;p18"/>
          <p:cNvPicPr preferRelativeResize="0"/>
          <p:nvPr/>
        </p:nvPicPr>
        <p:blipFill rotWithShape="1">
          <a:blip r:embed="rId2">
            <a:alphaModFix/>
          </a:blip>
          <a:srcRect l="10532" t="9200" r="24131" b="8300"/>
          <a:stretch/>
        </p:blipFill>
        <p:spPr>
          <a:xfrm>
            <a:off x="7198822" y="0"/>
            <a:ext cx="4993178" cy="6858000"/>
          </a:xfrm>
          <a:prstGeom prst="rect">
            <a:avLst/>
          </a:prstGeom>
          <a:noFill/>
          <a:ln>
            <a:noFill/>
          </a:ln>
        </p:spPr>
      </p:pic>
      <p:pic>
        <p:nvPicPr>
          <p:cNvPr id="47" name="Google Shape;47;p18"/>
          <p:cNvPicPr preferRelativeResize="0"/>
          <p:nvPr/>
        </p:nvPicPr>
        <p:blipFill rotWithShape="1">
          <a:blip r:embed="rId3">
            <a:alphaModFix/>
          </a:blip>
          <a:srcRect/>
          <a:stretch/>
        </p:blipFill>
        <p:spPr>
          <a:xfrm>
            <a:off x="545770" y="349753"/>
            <a:ext cx="1541866" cy="6353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tellysbilde 4">
  <p:cSld name="Tittellysbilde 4">
    <p:spTree>
      <p:nvGrpSpPr>
        <p:cNvPr id="1" name="Shape 48"/>
        <p:cNvGrpSpPr/>
        <p:nvPr/>
      </p:nvGrpSpPr>
      <p:grpSpPr>
        <a:xfrm>
          <a:off x="0" y="0"/>
          <a:ext cx="0" cy="0"/>
          <a:chOff x="0" y="0"/>
          <a:chExt cx="0" cy="0"/>
        </a:xfrm>
      </p:grpSpPr>
      <p:sp>
        <p:nvSpPr>
          <p:cNvPr id="49" name="Google Shape;49;p19"/>
          <p:cNvSpPr/>
          <p:nvPr/>
        </p:nvSpPr>
        <p:spPr>
          <a:xfrm>
            <a:off x="0" y="0"/>
            <a:ext cx="12192000" cy="6858000"/>
          </a:xfrm>
          <a:prstGeom prst="rect">
            <a:avLst/>
          </a:prstGeom>
          <a:solidFill>
            <a:srgbClr val="F28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800">
                <a:solidFill>
                  <a:schemeClr val="lt1"/>
                </a:solidFill>
                <a:latin typeface="Calibri"/>
                <a:ea typeface="Calibri"/>
                <a:cs typeface="Calibri"/>
                <a:sym typeface="Calibri"/>
              </a:rPr>
              <a:t> </a:t>
            </a:r>
            <a:endParaRPr/>
          </a:p>
        </p:txBody>
      </p:sp>
      <p:sp>
        <p:nvSpPr>
          <p:cNvPr id="50" name="Google Shape;50;p19"/>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1" name="Google Shape;51;p19"/>
          <p:cNvCxnSpPr/>
          <p:nvPr/>
        </p:nvCxnSpPr>
        <p:spPr>
          <a:xfrm>
            <a:off x="0" y="3741305"/>
            <a:ext cx="861060" cy="0"/>
          </a:xfrm>
          <a:prstGeom prst="straightConnector1">
            <a:avLst/>
          </a:prstGeom>
          <a:noFill/>
          <a:ln w="34925" cap="flat" cmpd="sng">
            <a:solidFill>
              <a:srgbClr val="6B4796"/>
            </a:solidFill>
            <a:prstDash val="solid"/>
            <a:miter lim="800000"/>
            <a:headEnd type="none" w="sm" len="sm"/>
            <a:tailEnd type="none" w="sm" len="sm"/>
          </a:ln>
        </p:spPr>
      </p:cxnSp>
      <p:sp>
        <p:nvSpPr>
          <p:cNvPr id="52" name="Google Shape;52;p19"/>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3" name="Google Shape;53;p19"/>
          <p:cNvPicPr preferRelativeResize="0"/>
          <p:nvPr/>
        </p:nvPicPr>
        <p:blipFill rotWithShape="1">
          <a:blip r:embed="rId2">
            <a:alphaModFix/>
          </a:blip>
          <a:srcRect l="10749" t="9200" r="24131" b="8300"/>
          <a:stretch/>
        </p:blipFill>
        <p:spPr>
          <a:xfrm>
            <a:off x="7215447" y="0"/>
            <a:ext cx="4976553" cy="6858000"/>
          </a:xfrm>
          <a:prstGeom prst="rect">
            <a:avLst/>
          </a:prstGeom>
          <a:noFill/>
          <a:ln>
            <a:noFill/>
          </a:ln>
        </p:spPr>
      </p:pic>
      <p:pic>
        <p:nvPicPr>
          <p:cNvPr id="54" name="Google Shape;54;p19"/>
          <p:cNvPicPr preferRelativeResize="0"/>
          <p:nvPr/>
        </p:nvPicPr>
        <p:blipFill rotWithShape="1">
          <a:blip r:embed="rId3">
            <a:alphaModFix/>
          </a:blip>
          <a:srcRect/>
          <a:stretch/>
        </p:blipFill>
        <p:spPr>
          <a:xfrm>
            <a:off x="545770" y="351643"/>
            <a:ext cx="1541866" cy="6353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ellysbilde 2">
  <p:cSld name="Tittellysbilde 2">
    <p:spTree>
      <p:nvGrpSpPr>
        <p:cNvPr id="1" name="Shape 55"/>
        <p:cNvGrpSpPr/>
        <p:nvPr/>
      </p:nvGrpSpPr>
      <p:grpSpPr>
        <a:xfrm>
          <a:off x="0" y="0"/>
          <a:ext cx="0" cy="0"/>
          <a:chOff x="0" y="0"/>
          <a:chExt cx="0" cy="0"/>
        </a:xfrm>
      </p:grpSpPr>
      <p:sp>
        <p:nvSpPr>
          <p:cNvPr id="56" name="Google Shape;56;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20"/>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8" name="Google Shape;58;p20"/>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59" name="Google Shape;59;p20"/>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0" name="Google Shape;60;p20"/>
          <p:cNvPicPr preferRelativeResize="0"/>
          <p:nvPr/>
        </p:nvPicPr>
        <p:blipFill rotWithShape="1">
          <a:blip r:embed="rId2">
            <a:alphaModFix/>
          </a:blip>
          <a:srcRect l="10749" t="9200" r="24131" b="8300"/>
          <a:stretch/>
        </p:blipFill>
        <p:spPr>
          <a:xfrm>
            <a:off x="7215447" y="0"/>
            <a:ext cx="4976553" cy="6858000"/>
          </a:xfrm>
          <a:prstGeom prst="rect">
            <a:avLst/>
          </a:prstGeom>
          <a:noFill/>
          <a:ln>
            <a:noFill/>
          </a:ln>
        </p:spPr>
      </p:pic>
      <p:pic>
        <p:nvPicPr>
          <p:cNvPr id="61" name="Google Shape;61;p20"/>
          <p:cNvPicPr preferRelativeResize="0"/>
          <p:nvPr/>
        </p:nvPicPr>
        <p:blipFill rotWithShape="1">
          <a:blip r:embed="rId3">
            <a:alphaModFix/>
          </a:blip>
          <a:srcRect/>
          <a:stretch/>
        </p:blipFill>
        <p:spPr>
          <a:xfrm>
            <a:off x="545770" y="351643"/>
            <a:ext cx="1541866" cy="6353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are tittel">
  <p:cSld name="1_Bare tittel">
    <p:spTree>
      <p:nvGrpSpPr>
        <p:cNvPr id="1" name="Shape 62"/>
        <p:cNvGrpSpPr/>
        <p:nvPr/>
      </p:nvGrpSpPr>
      <p:grpSpPr>
        <a:xfrm>
          <a:off x="0" y="0"/>
          <a:ext cx="0" cy="0"/>
          <a:chOff x="0" y="0"/>
          <a:chExt cx="0" cy="0"/>
        </a:xfrm>
      </p:grpSpPr>
      <p:cxnSp>
        <p:nvCxnSpPr>
          <p:cNvPr id="63" name="Google Shape;63;p21"/>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64" name="Google Shape;64;p21"/>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67" name="Google Shape;67;p21"/>
          <p:cNvSpPr txBox="1">
            <a:spLocks noGrp="1"/>
          </p:cNvSpPr>
          <p:nvPr>
            <p:ph type="title"/>
          </p:nvPr>
        </p:nvSpPr>
        <p:spPr>
          <a:xfrm>
            <a:off x="521260" y="388938"/>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 name="Google Shape;68;p21"/>
          <p:cNvPicPr preferRelativeResize="0"/>
          <p:nvPr/>
        </p:nvPicPr>
        <p:blipFill rotWithShape="1">
          <a:blip r:embed="rId2">
            <a:alphaModFix/>
          </a:blip>
          <a:srcRect/>
          <a:stretch/>
        </p:blipFill>
        <p:spPr>
          <a:xfrm>
            <a:off x="11306829" y="5226845"/>
            <a:ext cx="885171" cy="163115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
        <p:nvSpPr>
          <p:cNvPr id="12" name="Google Shape;12;p12"/>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body" idx="1"/>
          </p:nvPr>
        </p:nvSpPr>
        <p:spPr>
          <a:xfrm>
            <a:off x="525965" y="2082297"/>
            <a:ext cx="11149479" cy="409466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title"/>
          </p:nvPr>
        </p:nvSpPr>
        <p:spPr>
          <a:xfrm>
            <a:off x="521260" y="298625"/>
            <a:ext cx="1114948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1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0eb4097324_0_6"/>
          <p:cNvSpPr txBox="1">
            <a:spLocks noGrp="1"/>
          </p:cNvSpPr>
          <p:nvPr>
            <p:ph type="ctrTitle"/>
          </p:nvPr>
        </p:nvSpPr>
        <p:spPr>
          <a:prstGeom prst="rect">
            <a:avLst/>
          </a:prstGeom>
          <a:noFill/>
          <a:ln>
            <a:noFill/>
          </a:ln>
        </p:spPr>
        <p:txBody>
          <a:bodyPr spcFirstLastPara="1" wrap="square" lIns="90000"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no-NO"/>
              <a:t>Åpne samtaler med litt struktur (intervju)</a:t>
            </a:r>
            <a:endParaRPr/>
          </a:p>
        </p:txBody>
      </p:sp>
      <p:sp>
        <p:nvSpPr>
          <p:cNvPr id="153" name="Google Shape;153;g10eb4097324_0_6"/>
          <p:cNvSpPr txBox="1">
            <a:spLocks noGrp="1"/>
          </p:cNvSpPr>
          <p:nvPr>
            <p:ph type="subTitle" idx="1"/>
          </p:nvPr>
        </p:nvSpPr>
        <p:spPr>
          <a:prstGeom prst="rect">
            <a:avLst/>
          </a:prstGeom>
        </p:spPr>
        <p:txBody>
          <a:bodyPr spcFirstLastPara="1" wrap="square" lIns="91425" tIns="45700" rIns="91425" bIns="45700" anchor="t" anchorCtr="0">
            <a:normAutofit fontScale="92500" lnSpcReduction="20000"/>
          </a:bodyPr>
          <a:lstStyle/>
          <a:p>
            <a:pPr marL="0" lvl="0" indent="0" algn="l" rtl="0">
              <a:lnSpc>
                <a:spcPct val="115000"/>
              </a:lnSpc>
              <a:spcBef>
                <a:spcPts val="1000"/>
              </a:spcBef>
              <a:spcAft>
                <a:spcPts val="0"/>
              </a:spcAft>
              <a:buNone/>
            </a:pPr>
            <a:r>
              <a:rPr lang="no-NO" sz="1600"/>
              <a:t>Et intervju kan være kort eller langt, og dere får også mye ut av å slå av en uformell prat med tilfeldige folk på butikken eller kafeen. Det viktigste er å lytte og være nysgjerrig. </a:t>
            </a:r>
            <a:br>
              <a:rPr lang="no-NO" sz="1600"/>
            </a:br>
            <a:br>
              <a:rPr lang="no-NO" sz="1600"/>
            </a:br>
            <a:r>
              <a:rPr lang="no-NO" sz="1600"/>
              <a:t>Her får du tips til samtalen. I veilederen finner dere også eksempel på samtykkeskjema som kan være nyttig for lengre samtaler.</a:t>
            </a:r>
            <a:endParaRPr sz="1600"/>
          </a:p>
        </p:txBody>
      </p:sp>
      <p:pic>
        <p:nvPicPr>
          <p:cNvPr id="155" name="Google Shape;155;g10eb4097324_0_6"/>
          <p:cNvPicPr preferRelativeResize="0"/>
          <p:nvPr/>
        </p:nvPicPr>
        <p:blipFill>
          <a:blip r:embed="rId3">
            <a:alphaModFix/>
          </a:blip>
          <a:stretch>
            <a:fillRect/>
          </a:stretch>
        </p:blipFill>
        <p:spPr>
          <a:xfrm>
            <a:off x="7539825" y="869225"/>
            <a:ext cx="3953149" cy="3940249"/>
          </a:xfrm>
          <a:prstGeom prst="rect">
            <a:avLst/>
          </a:prstGeom>
          <a:noFill/>
          <a:ln>
            <a:noFill/>
          </a:ln>
        </p:spPr>
      </p:pic>
      <p:sp>
        <p:nvSpPr>
          <p:cNvPr id="156" name="Google Shape;156;g10eb4097324_0_6"/>
          <p:cNvSpPr txBox="1"/>
          <p:nvPr/>
        </p:nvSpPr>
        <p:spPr>
          <a:xfrm>
            <a:off x="613362" y="6192659"/>
            <a:ext cx="2153700" cy="368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None/>
            </a:pPr>
            <a:r>
              <a:rPr lang="no-NO" sz="1000" i="1" dirty="0">
                <a:solidFill>
                  <a:srgbClr val="000000"/>
                </a:solidFill>
                <a:latin typeface="Calibri"/>
                <a:ea typeface="Calibri"/>
                <a:cs typeface="Calibri"/>
                <a:sym typeface="Calibri"/>
              </a:rPr>
              <a:t>Verktøy tilknyttet Veileder for flere engasjerte seniorer i lokalmiljøet</a:t>
            </a:r>
            <a:endParaRPr sz="1000" i="1"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10fbea15e4b_0_3"/>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28A49"/>
              </a:buClr>
              <a:buSzPts val="1800"/>
              <a:buFont typeface="Calibri"/>
              <a:buNone/>
            </a:pPr>
            <a:r>
              <a:rPr lang="no-NO"/>
              <a:t>Introduksjon</a:t>
            </a:r>
            <a:endParaRPr/>
          </a:p>
          <a:p>
            <a:pPr marL="0" marR="0" lvl="0" indent="0" algn="l" rtl="0">
              <a:lnSpc>
                <a:spcPct val="90000"/>
              </a:lnSpc>
              <a:spcBef>
                <a:spcPts val="0"/>
              </a:spcBef>
              <a:spcAft>
                <a:spcPts val="0"/>
              </a:spcAft>
              <a:buClr>
                <a:srgbClr val="F28A49"/>
              </a:buClr>
              <a:buSzPts val="1800"/>
              <a:buFont typeface="Calibri"/>
              <a:buNone/>
            </a:pPr>
            <a:endParaRPr/>
          </a:p>
          <a:p>
            <a:pPr marL="0" lvl="0" indent="0" algn="l" rtl="0">
              <a:lnSpc>
                <a:spcPct val="90000"/>
              </a:lnSpc>
              <a:spcBef>
                <a:spcPts val="0"/>
              </a:spcBef>
              <a:spcAft>
                <a:spcPts val="0"/>
              </a:spcAft>
              <a:buClr>
                <a:schemeClr val="dk1"/>
              </a:buClr>
              <a:buSzPts val="3200"/>
              <a:buFont typeface="Calibri"/>
              <a:buNone/>
            </a:pPr>
            <a:r>
              <a:rPr lang="no-NO" sz="3200" b="1">
                <a:solidFill>
                  <a:schemeClr val="dk1"/>
                </a:solidFill>
                <a:latin typeface="Calibri"/>
                <a:ea typeface="Calibri"/>
                <a:cs typeface="Calibri"/>
                <a:sym typeface="Calibri"/>
              </a:rPr>
              <a:t>Åpne samtaler med litt struktur (intervju)</a:t>
            </a:r>
            <a:endParaRPr sz="3000" b="1">
              <a:solidFill>
                <a:schemeClr val="dk1"/>
              </a:solidFill>
              <a:latin typeface="Calibri"/>
              <a:ea typeface="Calibri"/>
              <a:cs typeface="Calibri"/>
              <a:sym typeface="Calibri"/>
            </a:endParaRPr>
          </a:p>
        </p:txBody>
      </p:sp>
      <p:sp>
        <p:nvSpPr>
          <p:cNvPr id="163" name="Google Shape;163;g10fbea15e4b_0_3"/>
          <p:cNvSpPr txBox="1"/>
          <p:nvPr/>
        </p:nvSpPr>
        <p:spPr>
          <a:xfrm>
            <a:off x="521247" y="2000675"/>
            <a:ext cx="5683800" cy="454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no-NO" sz="1600">
                <a:solidFill>
                  <a:schemeClr val="dk1"/>
                </a:solidFill>
                <a:latin typeface="Calibri"/>
                <a:ea typeface="Calibri"/>
                <a:cs typeface="Calibri"/>
                <a:sym typeface="Calibri"/>
              </a:rPr>
              <a:t>Gjennom samtaler der man kan gå litt i dybden kan man få en bedre forståelse av menneskers behov, ønsker, utfordringer, opplevelser rundt frivillig engasjement som tema. I denne sammenhengen kan dere bruke metoden for å snakke med ulike seniorer, ungdommer, voksne eller folk som jobber i ulike organisasjoner. </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br>
              <a:rPr lang="no-NO"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0" marR="158115" lvl="0" indent="0" algn="l" rtl="0">
              <a:spcBef>
                <a:spcPts val="0"/>
              </a:spcBef>
              <a:spcAft>
                <a:spcPts val="0"/>
              </a:spcAft>
              <a:buClr>
                <a:schemeClr val="dk1"/>
              </a:buClr>
              <a:buSzPts val="1100"/>
              <a:buFont typeface="Arial"/>
              <a:buNone/>
            </a:pPr>
            <a:r>
              <a:rPr lang="no-NO" sz="1600" b="1">
                <a:solidFill>
                  <a:schemeClr val="dk1"/>
                </a:solidFill>
                <a:latin typeface="Calibri"/>
                <a:ea typeface="Calibri"/>
                <a:cs typeface="Calibri"/>
                <a:sym typeface="Calibri"/>
              </a:rPr>
              <a:t>Informanten bør styre samtalen - lytt aktivt! </a:t>
            </a:r>
            <a:endParaRPr sz="1600" b="1">
              <a:solidFill>
                <a:schemeClr val="dk1"/>
              </a:solidFill>
              <a:latin typeface="Calibri"/>
              <a:ea typeface="Calibri"/>
              <a:cs typeface="Calibri"/>
              <a:sym typeface="Calibri"/>
            </a:endParaRPr>
          </a:p>
          <a:p>
            <a:pPr marL="0" marR="158115" lvl="0" indent="0" algn="l" rtl="0">
              <a:spcBef>
                <a:spcPts val="600"/>
              </a:spcBef>
              <a:spcAft>
                <a:spcPts val="0"/>
              </a:spcAft>
              <a:buClr>
                <a:schemeClr val="dk1"/>
              </a:buClr>
              <a:buSzPts val="1100"/>
              <a:buFont typeface="Arial"/>
              <a:buNone/>
            </a:pPr>
            <a:r>
              <a:rPr lang="no-NO" sz="1600">
                <a:solidFill>
                  <a:schemeClr val="dk1"/>
                </a:solidFill>
                <a:latin typeface="Calibri"/>
                <a:ea typeface="Calibri"/>
                <a:cs typeface="Calibri"/>
                <a:sym typeface="Calibri"/>
              </a:rPr>
              <a:t>Når man gjennomfører intervjuer er det viktig å ha fokus på å forstå informanters meninger, og ikke bekrefte våre egne. La informanten styre samtalen heller enn å følge de planlagte spørsmålene eller temaene dere vil innom – det kan ta både samtalen og arbeidet i nye og uventede retninger, og kan være det som åpner opp for nye oppdagelser, muligheter og idéer. </a:t>
            </a:r>
            <a:endParaRPr sz="160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lt1"/>
              </a:buClr>
              <a:buSzPts val="1800"/>
              <a:buFont typeface="Arial"/>
              <a:buNone/>
            </a:pPr>
            <a:endParaRPr sz="1600">
              <a:latin typeface="Calibri"/>
              <a:ea typeface="Calibri"/>
              <a:cs typeface="Calibri"/>
              <a:sym typeface="Calibri"/>
            </a:endParaRPr>
          </a:p>
        </p:txBody>
      </p:sp>
      <p:pic>
        <p:nvPicPr>
          <p:cNvPr id="164" name="Google Shape;164;g10fbea15e4b_0_3"/>
          <p:cNvPicPr preferRelativeResize="0"/>
          <p:nvPr/>
        </p:nvPicPr>
        <p:blipFill>
          <a:blip r:embed="rId3">
            <a:alphaModFix/>
          </a:blip>
          <a:stretch>
            <a:fillRect/>
          </a:stretch>
        </p:blipFill>
        <p:spPr>
          <a:xfrm>
            <a:off x="7862100" y="2076875"/>
            <a:ext cx="3273274" cy="3262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10fbea15e4b_1_0"/>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28A49"/>
              </a:buClr>
              <a:buSzPts val="1800"/>
              <a:buFont typeface="Calibri"/>
              <a:buNone/>
            </a:pPr>
            <a:endParaRPr/>
          </a:p>
          <a:p>
            <a:pPr marL="0" lvl="0" indent="0" algn="l" rtl="0">
              <a:lnSpc>
                <a:spcPct val="90000"/>
              </a:lnSpc>
              <a:spcBef>
                <a:spcPts val="0"/>
              </a:spcBef>
              <a:spcAft>
                <a:spcPts val="0"/>
              </a:spcAft>
              <a:buClr>
                <a:srgbClr val="F28A49"/>
              </a:buClr>
              <a:buSzPts val="1800"/>
              <a:buFont typeface="Calibri"/>
              <a:buNone/>
            </a:pPr>
            <a:r>
              <a:rPr lang="no-NO">
                <a:solidFill>
                  <a:schemeClr val="dk1"/>
                </a:solidFill>
              </a:rPr>
              <a:t>Introduksjon</a:t>
            </a:r>
            <a:endParaRPr>
              <a:solidFill>
                <a:schemeClr val="dk1"/>
              </a:solidFill>
            </a:endParaRPr>
          </a:p>
          <a:p>
            <a:pPr marL="0" lvl="0" indent="0" algn="l" rtl="0">
              <a:lnSpc>
                <a:spcPct val="90000"/>
              </a:lnSpc>
              <a:spcBef>
                <a:spcPts val="0"/>
              </a:spcBef>
              <a:spcAft>
                <a:spcPts val="0"/>
              </a:spcAft>
              <a:buClr>
                <a:srgbClr val="F28A49"/>
              </a:buClr>
              <a:buSzPts val="1800"/>
              <a:buFont typeface="Calibri"/>
              <a:buNone/>
            </a:pPr>
            <a:endParaRPr>
              <a:solidFill>
                <a:schemeClr val="dk1"/>
              </a:solidFill>
            </a:endParaRPr>
          </a:p>
          <a:p>
            <a:pPr marL="0" marR="0" lvl="0" indent="0" algn="l" rtl="0">
              <a:lnSpc>
                <a:spcPct val="90000"/>
              </a:lnSpc>
              <a:spcBef>
                <a:spcPts val="0"/>
              </a:spcBef>
              <a:spcAft>
                <a:spcPts val="0"/>
              </a:spcAft>
              <a:buClr>
                <a:schemeClr val="dk1"/>
              </a:buClr>
              <a:buSzPts val="2800"/>
              <a:buFont typeface="Calibri"/>
              <a:buNone/>
            </a:pPr>
            <a:r>
              <a:rPr lang="no-NO" sz="3000" b="1">
                <a:solidFill>
                  <a:schemeClr val="dk1"/>
                </a:solidFill>
                <a:latin typeface="Calibri"/>
                <a:ea typeface="Calibri"/>
                <a:cs typeface="Calibri"/>
                <a:sym typeface="Calibri"/>
              </a:rPr>
              <a:t>Praktisk - kvalitet fremfor kvantitet </a:t>
            </a:r>
            <a:endParaRPr sz="3000"/>
          </a:p>
        </p:txBody>
      </p:sp>
      <p:sp>
        <p:nvSpPr>
          <p:cNvPr id="171" name="Google Shape;171;g10fbea15e4b_1_0"/>
          <p:cNvSpPr txBox="1"/>
          <p:nvPr/>
        </p:nvSpPr>
        <p:spPr>
          <a:xfrm>
            <a:off x="521247" y="2000675"/>
            <a:ext cx="5683800" cy="454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o-NO" sz="1600">
                <a:solidFill>
                  <a:schemeClr val="dk1"/>
                </a:solidFill>
                <a:latin typeface="Calibri"/>
                <a:ea typeface="Calibri"/>
                <a:cs typeface="Calibri"/>
                <a:sym typeface="Calibri"/>
              </a:rPr>
              <a:t>Hvis dere velger å bruke denne metoden anbefaler vi å bruke </a:t>
            </a:r>
            <a:r>
              <a:rPr lang="no-NO" sz="1600" b="1">
                <a:solidFill>
                  <a:schemeClr val="dk1"/>
                </a:solidFill>
                <a:latin typeface="Calibri"/>
                <a:ea typeface="Calibri"/>
                <a:cs typeface="Calibri"/>
                <a:sym typeface="Calibri"/>
              </a:rPr>
              <a:t>ca. 45-60 min per samtale</a:t>
            </a:r>
            <a:r>
              <a:rPr lang="no-NO" sz="1600">
                <a:solidFill>
                  <a:schemeClr val="dk1"/>
                </a:solidFill>
                <a:latin typeface="Calibri"/>
                <a:ea typeface="Calibri"/>
                <a:cs typeface="Calibri"/>
                <a:sym typeface="Calibri"/>
              </a:rPr>
              <a:t>. Antall intervjuer er ikke det viktigste, men hvordan man bruker tiden med personene man snakker med. Vi anbefaler å gjennomføre f.eks. 1-3 intervjuer per målgruppe.</a:t>
            </a:r>
            <a:endParaRPr sz="1600">
              <a:solidFill>
                <a:schemeClr val="dk1"/>
              </a:solidFill>
              <a:latin typeface="Calibri"/>
              <a:ea typeface="Calibri"/>
              <a:cs typeface="Calibri"/>
              <a:sym typeface="Calibri"/>
            </a:endParaRPr>
          </a:p>
          <a:p>
            <a:pPr marL="450215" lvl="0" indent="0" algn="l" rtl="0">
              <a:spcBef>
                <a:spcPts val="60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r>
              <a:rPr lang="no-NO" sz="1600" b="1">
                <a:solidFill>
                  <a:schemeClr val="dk1"/>
                </a:solidFill>
                <a:latin typeface="Calibri"/>
                <a:ea typeface="Calibri"/>
                <a:cs typeface="Calibri"/>
                <a:sym typeface="Calibri"/>
              </a:rPr>
              <a:t>Samtykkeskjema og informasjon på forhånd</a:t>
            </a:r>
            <a:endParaRPr sz="1600" b="1">
              <a:solidFill>
                <a:schemeClr val="dk1"/>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r>
              <a:rPr lang="no-NO" sz="1600">
                <a:solidFill>
                  <a:schemeClr val="dk1"/>
                </a:solidFill>
                <a:latin typeface="Calibri"/>
                <a:ea typeface="Calibri"/>
                <a:cs typeface="Calibri"/>
                <a:sym typeface="Calibri"/>
              </a:rPr>
              <a:t>Det er også viktig at dere lager et samtykkeskjema som dere deler med informantene før intervjuene, eller når intervjuet starter. Da er de informert om hvordan dataene (det dere noterer) fra intervjuene blir brukt av kommunen og de gir samtykke til det, eventuelt om de vil være anonyme. Dere kan ikke lagre personopplysninger (navn, kontaktinformasjon, m.m.) uten at informanten samtykker til det.</a:t>
            </a:r>
            <a:endParaRPr sz="1600">
              <a:solidFill>
                <a:schemeClr val="dk1"/>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endParaRPr sz="1600" i="1" u="sng">
              <a:solidFill>
                <a:schemeClr val="dk1"/>
              </a:solidFill>
              <a:latin typeface="Calibri"/>
              <a:ea typeface="Calibri"/>
              <a:cs typeface="Calibri"/>
              <a:sym typeface="Calibri"/>
            </a:endParaRPr>
          </a:p>
          <a:p>
            <a:pPr marL="0" lvl="0" indent="0" algn="l" rtl="0">
              <a:spcBef>
                <a:spcPts val="600"/>
              </a:spcBef>
              <a:spcAft>
                <a:spcPts val="600"/>
              </a:spcAft>
              <a:buClr>
                <a:schemeClr val="dk1"/>
              </a:buClr>
              <a:buSzPts val="1100"/>
              <a:buFont typeface="Arial"/>
              <a:buNone/>
            </a:pPr>
            <a:r>
              <a:rPr lang="no-NO" sz="1300" i="1">
                <a:solidFill>
                  <a:schemeClr val="dk1"/>
                </a:solidFill>
                <a:latin typeface="Calibri"/>
                <a:ea typeface="Calibri"/>
                <a:cs typeface="Calibri"/>
                <a:sym typeface="Calibri"/>
              </a:rPr>
              <a:t>Mal for samtykkeskjema kan dere laste ned i veilederen </a:t>
            </a:r>
            <a:br>
              <a:rPr lang="no-NO" sz="1300" i="1">
                <a:solidFill>
                  <a:schemeClr val="dk1"/>
                </a:solidFill>
                <a:latin typeface="Calibri"/>
                <a:ea typeface="Calibri"/>
                <a:cs typeface="Calibri"/>
                <a:sym typeface="Calibri"/>
              </a:rPr>
            </a:br>
            <a:r>
              <a:rPr lang="no-NO" sz="1300" i="1">
                <a:solidFill>
                  <a:schemeClr val="dk1"/>
                </a:solidFill>
                <a:latin typeface="Calibri"/>
                <a:ea typeface="Calibri"/>
                <a:cs typeface="Calibri"/>
                <a:sym typeface="Calibri"/>
              </a:rPr>
              <a:t>på samme sted dere fant dette verktøyet. </a:t>
            </a:r>
            <a:endParaRPr sz="1300" i="1">
              <a:solidFill>
                <a:schemeClr val="dk1"/>
              </a:solidFill>
              <a:latin typeface="Calibri"/>
              <a:ea typeface="Calibri"/>
              <a:cs typeface="Calibri"/>
              <a:sym typeface="Calibri"/>
            </a:endParaRPr>
          </a:p>
        </p:txBody>
      </p:sp>
      <p:pic>
        <p:nvPicPr>
          <p:cNvPr id="172" name="Google Shape;172;g10fbea15e4b_1_0"/>
          <p:cNvPicPr preferRelativeResize="0"/>
          <p:nvPr/>
        </p:nvPicPr>
        <p:blipFill>
          <a:blip r:embed="rId3">
            <a:alphaModFix/>
          </a:blip>
          <a:stretch>
            <a:fillRect/>
          </a:stretch>
        </p:blipFill>
        <p:spPr>
          <a:xfrm>
            <a:off x="8435072" y="3258670"/>
            <a:ext cx="2452374" cy="2444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10fbea15e4b_1_6"/>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28A49"/>
              </a:buClr>
              <a:buSzPts val="1800"/>
              <a:buFont typeface="Calibri"/>
              <a:buNone/>
            </a:pPr>
            <a:endParaRPr/>
          </a:p>
          <a:p>
            <a:pPr marL="0" marR="0" lvl="0" indent="0" algn="l" rtl="0">
              <a:lnSpc>
                <a:spcPct val="90000"/>
              </a:lnSpc>
              <a:spcBef>
                <a:spcPts val="0"/>
              </a:spcBef>
              <a:spcAft>
                <a:spcPts val="0"/>
              </a:spcAft>
              <a:buClr>
                <a:schemeClr val="dk1"/>
              </a:buClr>
              <a:buSzPts val="2800"/>
              <a:buFont typeface="Calibri"/>
              <a:buNone/>
            </a:pPr>
            <a:r>
              <a:rPr lang="no-NO" sz="3000" b="1">
                <a:solidFill>
                  <a:schemeClr val="dk1"/>
                </a:solidFill>
                <a:latin typeface="Calibri"/>
                <a:ea typeface="Calibri"/>
                <a:cs typeface="Calibri"/>
                <a:sym typeface="Calibri"/>
              </a:rPr>
              <a:t>Planlegge</a:t>
            </a:r>
            <a:endParaRPr sz="3000"/>
          </a:p>
        </p:txBody>
      </p:sp>
      <p:sp>
        <p:nvSpPr>
          <p:cNvPr id="179" name="Google Shape;179;g10fbea15e4b_1_6"/>
          <p:cNvSpPr txBox="1"/>
          <p:nvPr/>
        </p:nvSpPr>
        <p:spPr>
          <a:xfrm>
            <a:off x="521250" y="2000675"/>
            <a:ext cx="5046000" cy="4547400"/>
          </a:xfrm>
          <a:prstGeom prst="rect">
            <a:avLst/>
          </a:prstGeom>
          <a:noFill/>
          <a:ln>
            <a:noFill/>
          </a:ln>
        </p:spPr>
        <p:txBody>
          <a:bodyPr spcFirstLastPara="1" wrap="square" lIns="91425" tIns="45700" rIns="91425" bIns="45700" anchor="t" anchorCtr="0">
            <a:noAutofit/>
          </a:bodyPr>
          <a:lstStyle/>
          <a:p>
            <a:pPr marL="457200" marR="158115" lvl="0" indent="-330200" algn="l" rtl="0">
              <a:spcBef>
                <a:spcPts val="0"/>
              </a:spcBef>
              <a:spcAft>
                <a:spcPts val="0"/>
              </a:spcAft>
              <a:buClr>
                <a:schemeClr val="dk1"/>
              </a:buClr>
              <a:buSzPts val="1600"/>
              <a:buFont typeface="Calibri"/>
              <a:buAutoNum type="arabicPeriod"/>
            </a:pPr>
            <a:r>
              <a:rPr lang="no-NO" sz="1600" b="1">
                <a:solidFill>
                  <a:schemeClr val="dk1"/>
                </a:solidFill>
                <a:latin typeface="Calibri"/>
                <a:ea typeface="Calibri"/>
                <a:cs typeface="Calibri"/>
                <a:sym typeface="Calibri"/>
              </a:rPr>
              <a:t>Definere målgrupper og temaer dere ønsker å vite mer om.</a:t>
            </a:r>
            <a:r>
              <a:rPr lang="no-NO" sz="1600">
                <a:solidFill>
                  <a:schemeClr val="dk1"/>
                </a:solidFill>
                <a:latin typeface="Calibri"/>
                <a:ea typeface="Calibri"/>
                <a:cs typeface="Calibri"/>
                <a:sym typeface="Calibri"/>
              </a:rPr>
              <a:t> Hvem er målgruppene dere ønsker å forstå bedre? Hvilke hovedaspekter vil dere grave i? Har dere konkrete spørsmål det er viktig å få svar på, eller er det nok med noen overordnede tematiske knagger for samtalen?</a:t>
            </a:r>
            <a:br>
              <a:rPr lang="no-NO"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marR="158115" lvl="0" indent="-330200" algn="l" rtl="0">
              <a:spcBef>
                <a:spcPts val="0"/>
              </a:spcBef>
              <a:spcAft>
                <a:spcPts val="0"/>
              </a:spcAft>
              <a:buClr>
                <a:schemeClr val="dk1"/>
              </a:buClr>
              <a:buSzPts val="1600"/>
              <a:buFont typeface="Calibri"/>
              <a:buAutoNum type="arabicPeriod"/>
            </a:pPr>
            <a:r>
              <a:rPr lang="no-NO" sz="1600" b="1">
                <a:solidFill>
                  <a:schemeClr val="dk1"/>
                </a:solidFill>
                <a:latin typeface="Calibri"/>
                <a:ea typeface="Calibri"/>
                <a:cs typeface="Calibri"/>
                <a:sym typeface="Calibri"/>
              </a:rPr>
              <a:t>Rekruttere informanter og avtal tid og sted.</a:t>
            </a:r>
            <a:r>
              <a:rPr lang="no-NO" sz="1600">
                <a:solidFill>
                  <a:schemeClr val="dk1"/>
                </a:solidFill>
                <a:latin typeface="Calibri"/>
                <a:ea typeface="Calibri"/>
                <a:cs typeface="Calibri"/>
                <a:sym typeface="Calibri"/>
              </a:rPr>
              <a:t> Hvor skal intervjuet skje? Hjemme hos informanten, på kontoret til en organisasjon, på biblioteket eller en kafé? Spør hva som er best for den du intervjuer, slik at informanten får trygge rammer.</a:t>
            </a:r>
            <a:endParaRPr sz="1600">
              <a:solidFill>
                <a:schemeClr val="dk1"/>
              </a:solidFill>
              <a:latin typeface="Calibri"/>
              <a:ea typeface="Calibri"/>
              <a:cs typeface="Calibri"/>
              <a:sym typeface="Calibri"/>
            </a:endParaRPr>
          </a:p>
          <a:p>
            <a:pPr marL="457200" marR="158115" lvl="0" indent="0" algn="l" rtl="0">
              <a:spcBef>
                <a:spcPts val="600"/>
              </a:spcBef>
              <a:spcAft>
                <a:spcPts val="600"/>
              </a:spcAft>
              <a:buNone/>
            </a:pPr>
            <a:r>
              <a:rPr lang="no-NO" sz="1300" i="1">
                <a:solidFill>
                  <a:schemeClr val="dk1"/>
                </a:solidFill>
                <a:latin typeface="Calibri"/>
                <a:ea typeface="Calibri"/>
                <a:cs typeface="Calibri"/>
                <a:sym typeface="Calibri"/>
              </a:rPr>
              <a:t>Se eksempler på hvordan ulike kommuner har rekruttert i veilederen under aktiviteten Få innsikt - kartlegg behov </a:t>
            </a:r>
            <a:endParaRPr sz="1300" i="1" u="sng">
              <a:solidFill>
                <a:schemeClr val="dk1"/>
              </a:solidFill>
              <a:latin typeface="Calibri"/>
              <a:ea typeface="Calibri"/>
              <a:cs typeface="Calibri"/>
              <a:sym typeface="Calibri"/>
            </a:endParaRPr>
          </a:p>
        </p:txBody>
      </p:sp>
      <p:sp>
        <p:nvSpPr>
          <p:cNvPr id="180" name="Google Shape;180;g10fbea15e4b_1_6"/>
          <p:cNvSpPr txBox="1"/>
          <p:nvPr/>
        </p:nvSpPr>
        <p:spPr>
          <a:xfrm>
            <a:off x="6642050" y="2000675"/>
            <a:ext cx="4815600" cy="1566900"/>
          </a:xfrm>
          <a:prstGeom prst="rect">
            <a:avLst/>
          </a:prstGeom>
          <a:noFill/>
          <a:ln>
            <a:noFill/>
          </a:ln>
        </p:spPr>
        <p:txBody>
          <a:bodyPr spcFirstLastPara="1" wrap="square" lIns="91425" tIns="45700" rIns="91425" bIns="45700" anchor="t" anchorCtr="0">
            <a:noAutofit/>
          </a:bodyPr>
          <a:lstStyle/>
          <a:p>
            <a:pPr marL="0" marR="158115" lvl="0" indent="0" algn="l" rtl="0">
              <a:spcBef>
                <a:spcPts val="0"/>
              </a:spcBef>
              <a:spcAft>
                <a:spcPts val="600"/>
              </a:spcAft>
              <a:buNone/>
            </a:pPr>
            <a:r>
              <a:rPr lang="no-NO" sz="1600" b="1">
                <a:solidFill>
                  <a:schemeClr val="dk1"/>
                </a:solidFill>
                <a:latin typeface="Calibri"/>
                <a:ea typeface="Calibri"/>
                <a:cs typeface="Calibri"/>
                <a:sym typeface="Calibri"/>
              </a:rPr>
              <a:t>Definere ansvar og roller i gjennomføringen av intervjuene. </a:t>
            </a:r>
            <a:r>
              <a:rPr lang="no-NO" sz="1600">
                <a:solidFill>
                  <a:schemeClr val="dk1"/>
                </a:solidFill>
                <a:latin typeface="Calibri"/>
                <a:ea typeface="Calibri"/>
                <a:cs typeface="Calibri"/>
                <a:sym typeface="Calibri"/>
              </a:rPr>
              <a:t>Avklar roller i teamet dersom flere skal være med. Det er som regel fint å være to personer som deltar - en med hovedansvar for å lede samtalen og en som bare noterer. Flere enn to personer kan virke litt voldsomt på den som blir intervjuet.</a:t>
            </a:r>
            <a:endParaRPr sz="1600">
              <a:solidFill>
                <a:schemeClr val="dk1"/>
              </a:solidFill>
              <a:latin typeface="Calibri"/>
              <a:ea typeface="Calibri"/>
              <a:cs typeface="Calibri"/>
              <a:sym typeface="Calibri"/>
            </a:endParaRPr>
          </a:p>
        </p:txBody>
      </p:sp>
      <p:sp>
        <p:nvSpPr>
          <p:cNvPr id="181" name="Google Shape;181;g10fbea15e4b_1_6"/>
          <p:cNvSpPr txBox="1"/>
          <p:nvPr/>
        </p:nvSpPr>
        <p:spPr>
          <a:xfrm>
            <a:off x="6234300" y="2000675"/>
            <a:ext cx="630300" cy="4022700"/>
          </a:xfrm>
          <a:prstGeom prst="rect">
            <a:avLst/>
          </a:prstGeom>
          <a:noFill/>
          <a:ln>
            <a:noFill/>
          </a:ln>
        </p:spPr>
        <p:txBody>
          <a:bodyPr spcFirstLastPara="1" wrap="square" lIns="91425" tIns="45700" rIns="91425" bIns="45700" anchor="t" anchorCtr="0">
            <a:noAutofit/>
          </a:bodyPr>
          <a:lstStyle/>
          <a:p>
            <a:pPr marL="0" marR="158115" lvl="0" indent="0" algn="l" rtl="0">
              <a:spcBef>
                <a:spcPts val="0"/>
              </a:spcBef>
              <a:spcAft>
                <a:spcPts val="0"/>
              </a:spcAft>
              <a:buNone/>
            </a:pPr>
            <a:r>
              <a:rPr lang="no-NO" sz="1600" b="1">
                <a:solidFill>
                  <a:schemeClr val="dk1"/>
                </a:solidFill>
                <a:latin typeface="Calibri"/>
                <a:ea typeface="Calibri"/>
                <a:cs typeface="Calibri"/>
                <a:sym typeface="Calibri"/>
              </a:rPr>
              <a:t>3.</a:t>
            </a:r>
            <a:endParaRPr sz="1600" b="1">
              <a:solidFill>
                <a:schemeClr val="dk1"/>
              </a:solidFill>
              <a:latin typeface="Calibri"/>
              <a:ea typeface="Calibri"/>
              <a:cs typeface="Calibri"/>
              <a:sym typeface="Calibri"/>
            </a:endParaRPr>
          </a:p>
          <a:p>
            <a:pPr marL="0" marR="158115" lvl="0" indent="0" algn="l" rtl="0">
              <a:spcBef>
                <a:spcPts val="600"/>
              </a:spcBef>
              <a:spcAft>
                <a:spcPts val="0"/>
              </a:spcAft>
              <a:buNone/>
            </a:pPr>
            <a:endParaRPr sz="1600" b="1">
              <a:solidFill>
                <a:schemeClr val="dk1"/>
              </a:solidFill>
              <a:latin typeface="Calibri"/>
              <a:ea typeface="Calibri"/>
              <a:cs typeface="Calibri"/>
              <a:sym typeface="Calibri"/>
            </a:endParaRPr>
          </a:p>
          <a:p>
            <a:pPr marL="0" marR="158115" lvl="0" indent="0" algn="l" rtl="0">
              <a:spcBef>
                <a:spcPts val="600"/>
              </a:spcBef>
              <a:spcAft>
                <a:spcPts val="0"/>
              </a:spcAft>
              <a:buNone/>
            </a:pPr>
            <a:endParaRPr sz="1600" b="1">
              <a:solidFill>
                <a:schemeClr val="dk1"/>
              </a:solidFill>
              <a:latin typeface="Calibri"/>
              <a:ea typeface="Calibri"/>
              <a:cs typeface="Calibri"/>
              <a:sym typeface="Calibri"/>
            </a:endParaRPr>
          </a:p>
          <a:p>
            <a:pPr marL="0" marR="158115" lvl="0" indent="0" algn="l" rtl="0">
              <a:spcBef>
                <a:spcPts val="600"/>
              </a:spcBef>
              <a:spcAft>
                <a:spcPts val="0"/>
              </a:spcAft>
              <a:buNone/>
            </a:pPr>
            <a:endParaRPr sz="1600" b="1">
              <a:solidFill>
                <a:schemeClr val="dk1"/>
              </a:solidFill>
              <a:latin typeface="Calibri"/>
              <a:ea typeface="Calibri"/>
              <a:cs typeface="Calibri"/>
              <a:sym typeface="Calibri"/>
            </a:endParaRPr>
          </a:p>
          <a:p>
            <a:pPr marL="0" marR="158115" lvl="0" indent="0" algn="l" rtl="0">
              <a:spcBef>
                <a:spcPts val="600"/>
              </a:spcBef>
              <a:spcAft>
                <a:spcPts val="0"/>
              </a:spcAft>
              <a:buNone/>
            </a:pPr>
            <a:br>
              <a:rPr lang="no-NO" sz="1600" b="1">
                <a:solidFill>
                  <a:schemeClr val="dk1"/>
                </a:solidFill>
                <a:latin typeface="Calibri"/>
                <a:ea typeface="Calibri"/>
                <a:cs typeface="Calibri"/>
                <a:sym typeface="Calibri"/>
              </a:rPr>
            </a:br>
            <a:endParaRPr sz="1600" b="1">
              <a:solidFill>
                <a:schemeClr val="dk1"/>
              </a:solidFill>
              <a:latin typeface="Calibri"/>
              <a:ea typeface="Calibri"/>
              <a:cs typeface="Calibri"/>
              <a:sym typeface="Calibri"/>
            </a:endParaRPr>
          </a:p>
          <a:p>
            <a:pPr marL="0" marR="158115" lvl="0" indent="0" algn="l" rtl="0">
              <a:spcBef>
                <a:spcPts val="600"/>
              </a:spcBef>
              <a:spcAft>
                <a:spcPts val="600"/>
              </a:spcAft>
              <a:buNone/>
            </a:pPr>
            <a:r>
              <a:rPr lang="no-NO" sz="1600" b="1">
                <a:solidFill>
                  <a:schemeClr val="dk1"/>
                </a:solidFill>
                <a:latin typeface="Calibri"/>
                <a:ea typeface="Calibri"/>
                <a:cs typeface="Calibri"/>
                <a:sym typeface="Calibri"/>
              </a:rPr>
              <a:t>4. </a:t>
            </a:r>
            <a:endParaRPr sz="1600" b="1">
              <a:solidFill>
                <a:schemeClr val="dk1"/>
              </a:solidFill>
              <a:latin typeface="Calibri"/>
              <a:ea typeface="Calibri"/>
              <a:cs typeface="Calibri"/>
              <a:sym typeface="Calibri"/>
            </a:endParaRPr>
          </a:p>
        </p:txBody>
      </p:sp>
      <p:sp>
        <p:nvSpPr>
          <p:cNvPr id="182" name="Google Shape;182;g10fbea15e4b_1_6"/>
          <p:cNvSpPr txBox="1"/>
          <p:nvPr/>
        </p:nvSpPr>
        <p:spPr>
          <a:xfrm>
            <a:off x="6642050" y="3757225"/>
            <a:ext cx="4718700" cy="1416000"/>
          </a:xfrm>
          <a:prstGeom prst="rect">
            <a:avLst/>
          </a:prstGeom>
          <a:noFill/>
          <a:ln>
            <a:noFill/>
          </a:ln>
        </p:spPr>
        <p:txBody>
          <a:bodyPr spcFirstLastPara="1" wrap="square" lIns="91425" tIns="91425" rIns="91425" bIns="91425" anchor="t" anchorCtr="0">
            <a:spAutoFit/>
          </a:bodyPr>
          <a:lstStyle/>
          <a:p>
            <a:pPr marL="0" marR="158115" lvl="0" indent="0" algn="l" rtl="0">
              <a:spcBef>
                <a:spcPts val="0"/>
              </a:spcBef>
              <a:spcAft>
                <a:spcPts val="600"/>
              </a:spcAft>
              <a:buNone/>
            </a:pPr>
            <a:r>
              <a:rPr lang="no-NO" sz="1600">
                <a:solidFill>
                  <a:schemeClr val="dk1"/>
                </a:solidFill>
                <a:latin typeface="Calibri"/>
                <a:ea typeface="Calibri"/>
                <a:cs typeface="Calibri"/>
                <a:sym typeface="Calibri"/>
              </a:rPr>
              <a:t>Tenk gjennom</a:t>
            </a:r>
            <a:r>
              <a:rPr lang="no-NO" sz="1600" b="1">
                <a:solidFill>
                  <a:schemeClr val="dk1"/>
                </a:solidFill>
                <a:latin typeface="Calibri"/>
                <a:ea typeface="Calibri"/>
                <a:cs typeface="Calibri"/>
                <a:sym typeface="Calibri"/>
              </a:rPr>
              <a:t> hvordan dere vil introdusere arbeidet </a:t>
            </a:r>
            <a:r>
              <a:rPr lang="no-NO" sz="1600">
                <a:solidFill>
                  <a:schemeClr val="dk1"/>
                </a:solidFill>
                <a:latin typeface="Calibri"/>
                <a:ea typeface="Calibri"/>
                <a:cs typeface="Calibri"/>
                <a:sym typeface="Calibri"/>
              </a:rPr>
              <a:t>dere jobber med, målet og hva dere er ute etter i denne samtalen. Si også noe om hvordan innsikten blir brukt videre, og inviter gjerne informanten til å kunne delta på flere aktiviteter fremover.</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g10fbea15e4b_1_16"/>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28A49"/>
              </a:buClr>
              <a:buSzPts val="1800"/>
              <a:buFont typeface="Calibri"/>
              <a:buNone/>
            </a:pPr>
            <a:endParaRPr/>
          </a:p>
          <a:p>
            <a:pPr marL="0" marR="0" lvl="0" indent="0" algn="l" rtl="0">
              <a:lnSpc>
                <a:spcPct val="90000"/>
              </a:lnSpc>
              <a:spcBef>
                <a:spcPts val="0"/>
              </a:spcBef>
              <a:spcAft>
                <a:spcPts val="0"/>
              </a:spcAft>
              <a:buClr>
                <a:schemeClr val="dk1"/>
              </a:buClr>
              <a:buSzPts val="2800"/>
              <a:buFont typeface="Calibri"/>
              <a:buNone/>
            </a:pPr>
            <a:r>
              <a:rPr lang="no-NO" sz="3000" b="1">
                <a:solidFill>
                  <a:schemeClr val="dk1"/>
                </a:solidFill>
                <a:latin typeface="Calibri"/>
                <a:ea typeface="Calibri"/>
                <a:cs typeface="Calibri"/>
                <a:sym typeface="Calibri"/>
              </a:rPr>
              <a:t>Gjennomføre</a:t>
            </a:r>
            <a:endParaRPr sz="3000"/>
          </a:p>
        </p:txBody>
      </p:sp>
      <p:sp>
        <p:nvSpPr>
          <p:cNvPr id="189" name="Google Shape;189;g10fbea15e4b_1_16"/>
          <p:cNvSpPr txBox="1"/>
          <p:nvPr/>
        </p:nvSpPr>
        <p:spPr>
          <a:xfrm>
            <a:off x="521250" y="1857175"/>
            <a:ext cx="5042700" cy="5047200"/>
          </a:xfrm>
          <a:prstGeom prst="rect">
            <a:avLst/>
          </a:prstGeom>
          <a:noFill/>
          <a:ln>
            <a:noFill/>
          </a:ln>
        </p:spPr>
        <p:txBody>
          <a:bodyPr spcFirstLastPara="1" wrap="square" lIns="91425" tIns="45700" rIns="91425" bIns="45700" anchor="t" anchorCtr="0">
            <a:noAutofit/>
          </a:bodyPr>
          <a:lstStyle/>
          <a:p>
            <a:pPr marL="0" marR="158115" lvl="0" indent="0" algn="l" rtl="0">
              <a:spcBef>
                <a:spcPts val="0"/>
              </a:spcBef>
              <a:spcAft>
                <a:spcPts val="0"/>
              </a:spcAft>
              <a:buNone/>
            </a:pPr>
            <a:r>
              <a:rPr lang="no-NO" sz="1600" b="1">
                <a:solidFill>
                  <a:schemeClr val="dk1"/>
                </a:solidFill>
                <a:latin typeface="Calibri"/>
                <a:ea typeface="Calibri"/>
                <a:cs typeface="Calibri"/>
                <a:sym typeface="Calibri"/>
              </a:rPr>
              <a:t>Prebrief rett før</a:t>
            </a:r>
            <a:br>
              <a:rPr lang="no-NO" sz="1600">
                <a:solidFill>
                  <a:schemeClr val="dk1"/>
                </a:solidFill>
                <a:latin typeface="Calibri"/>
                <a:ea typeface="Calibri"/>
                <a:cs typeface="Calibri"/>
                <a:sym typeface="Calibri"/>
              </a:rPr>
            </a:br>
            <a:r>
              <a:rPr lang="no-NO" sz="1600">
                <a:solidFill>
                  <a:schemeClr val="dk1"/>
                </a:solidFill>
                <a:latin typeface="Calibri"/>
                <a:ea typeface="Calibri"/>
                <a:cs typeface="Calibri"/>
                <a:sym typeface="Calibri"/>
              </a:rPr>
              <a:t>De som skal være med møtes 10-15 min før intervjuet for å være samkjørte på roller og hovedmålet med intervjuet. </a:t>
            </a:r>
            <a:br>
              <a:rPr lang="no-NO" sz="1600">
                <a:solidFill>
                  <a:schemeClr val="dk1"/>
                </a:solidFill>
                <a:latin typeface="Calibri"/>
                <a:ea typeface="Calibri"/>
                <a:cs typeface="Calibri"/>
                <a:sym typeface="Calibri"/>
              </a:rPr>
            </a:br>
            <a:br>
              <a:rPr lang="no-NO" sz="1600">
                <a:solidFill>
                  <a:schemeClr val="dk1"/>
                </a:solidFill>
                <a:latin typeface="Calibri"/>
                <a:ea typeface="Calibri"/>
                <a:cs typeface="Calibri"/>
                <a:sym typeface="Calibri"/>
              </a:rPr>
            </a:br>
            <a:r>
              <a:rPr lang="no-NO" sz="1600">
                <a:solidFill>
                  <a:schemeClr val="dk1"/>
                </a:solidFill>
                <a:latin typeface="Calibri"/>
                <a:ea typeface="Calibri"/>
                <a:cs typeface="Calibri"/>
                <a:sym typeface="Calibri"/>
              </a:rPr>
              <a:t>Tenk dere at dere er marsboere som nettopp har landet på jorden og er veldig nysgjerrige - dere vet ingenting, og må spørre og grave for å forstå. Da unngår dere å stille med antagelser og kan tillate dere å stille «dumme», men muligens viktige, (oppfølgings)spørsmål. </a:t>
            </a:r>
            <a:endParaRPr sz="1600">
              <a:solidFill>
                <a:schemeClr val="dk1"/>
              </a:solidFill>
              <a:latin typeface="Calibri"/>
              <a:ea typeface="Calibri"/>
              <a:cs typeface="Calibri"/>
              <a:sym typeface="Calibri"/>
            </a:endParaRPr>
          </a:p>
          <a:p>
            <a:pPr marL="0" marR="158115" lvl="0" indent="0" algn="l" rtl="0">
              <a:spcBef>
                <a:spcPts val="600"/>
              </a:spcBef>
              <a:spcAft>
                <a:spcPts val="0"/>
              </a:spcAft>
              <a:buNone/>
            </a:pPr>
            <a:endParaRPr sz="1600">
              <a:solidFill>
                <a:schemeClr val="dk1"/>
              </a:solidFill>
              <a:latin typeface="Calibri"/>
              <a:ea typeface="Calibri"/>
              <a:cs typeface="Calibri"/>
              <a:sym typeface="Calibri"/>
            </a:endParaRPr>
          </a:p>
          <a:p>
            <a:pPr marL="1357630" marR="158115" lvl="0" indent="0" algn="l" rtl="0">
              <a:spcBef>
                <a:spcPts val="600"/>
              </a:spcBef>
              <a:spcAft>
                <a:spcPts val="0"/>
              </a:spcAft>
              <a:buNone/>
            </a:pPr>
            <a:endParaRPr sz="1600">
              <a:solidFill>
                <a:schemeClr val="dk1"/>
              </a:solidFill>
              <a:latin typeface="Calibri"/>
              <a:ea typeface="Calibri"/>
              <a:cs typeface="Calibri"/>
              <a:sym typeface="Calibri"/>
            </a:endParaRPr>
          </a:p>
          <a:p>
            <a:pPr marL="0" marR="158115" lvl="0" indent="0" algn="l" rtl="0">
              <a:spcBef>
                <a:spcPts val="600"/>
              </a:spcBef>
              <a:spcAft>
                <a:spcPts val="600"/>
              </a:spcAft>
              <a:buNone/>
            </a:pPr>
            <a:endParaRPr sz="1600">
              <a:solidFill>
                <a:schemeClr val="dk1"/>
              </a:solidFill>
              <a:latin typeface="Calibri"/>
              <a:ea typeface="Calibri"/>
              <a:cs typeface="Calibri"/>
              <a:sym typeface="Calibri"/>
            </a:endParaRPr>
          </a:p>
        </p:txBody>
      </p:sp>
      <p:sp>
        <p:nvSpPr>
          <p:cNvPr id="190" name="Google Shape;190;g10fbea15e4b_1_16"/>
          <p:cNvSpPr txBox="1"/>
          <p:nvPr/>
        </p:nvSpPr>
        <p:spPr>
          <a:xfrm>
            <a:off x="6312125" y="1857175"/>
            <a:ext cx="5409600" cy="4880400"/>
          </a:xfrm>
          <a:prstGeom prst="rect">
            <a:avLst/>
          </a:prstGeom>
          <a:noFill/>
          <a:ln>
            <a:noFill/>
          </a:ln>
        </p:spPr>
        <p:txBody>
          <a:bodyPr spcFirstLastPara="1" wrap="square" lIns="91425" tIns="45700" rIns="91425" bIns="45700" anchor="t" anchorCtr="0">
            <a:noAutofit/>
          </a:bodyPr>
          <a:lstStyle/>
          <a:p>
            <a:pPr marL="0" marR="158115" lvl="0" indent="0" algn="l" rtl="0">
              <a:spcBef>
                <a:spcPts val="0"/>
              </a:spcBef>
              <a:spcAft>
                <a:spcPts val="0"/>
              </a:spcAft>
              <a:buNone/>
            </a:pPr>
            <a:r>
              <a:rPr lang="no-NO" sz="1600" b="1">
                <a:solidFill>
                  <a:schemeClr val="dk1"/>
                </a:solidFill>
                <a:latin typeface="Calibri"/>
                <a:ea typeface="Calibri"/>
                <a:cs typeface="Calibri"/>
                <a:sym typeface="Calibri"/>
              </a:rPr>
              <a:t>Gjennomføre intervjuet og dokumentere underveis </a:t>
            </a:r>
            <a:r>
              <a:rPr lang="no-NO" sz="1600">
                <a:solidFill>
                  <a:schemeClr val="dk1"/>
                </a:solidFill>
                <a:latin typeface="Calibri"/>
                <a:ea typeface="Calibri"/>
                <a:cs typeface="Calibri"/>
                <a:sym typeface="Calibri"/>
              </a:rPr>
              <a:t>Anbefalinger: </a:t>
            </a:r>
            <a:endParaRPr sz="1600">
              <a:solidFill>
                <a:schemeClr val="dk1"/>
              </a:solidFill>
              <a:latin typeface="Calibri"/>
              <a:ea typeface="Calibri"/>
              <a:cs typeface="Calibri"/>
              <a:sym typeface="Calibri"/>
            </a:endParaRPr>
          </a:p>
          <a:p>
            <a:pPr marL="443230" marR="158115" lvl="0" indent="-330200" algn="l" rtl="0">
              <a:spcBef>
                <a:spcPts val="600"/>
              </a:spcBef>
              <a:spcAft>
                <a:spcPts val="0"/>
              </a:spcAft>
              <a:buClr>
                <a:schemeClr val="dk1"/>
              </a:buClr>
              <a:buSzPts val="1600"/>
              <a:buFont typeface="Calibri"/>
              <a:buChar char="●"/>
            </a:pPr>
            <a:r>
              <a:rPr lang="no-NO" sz="1600">
                <a:solidFill>
                  <a:schemeClr val="dk1"/>
                </a:solidFill>
                <a:latin typeface="Calibri"/>
                <a:ea typeface="Calibri"/>
                <a:cs typeface="Calibri"/>
                <a:sym typeface="Calibri"/>
              </a:rPr>
              <a:t>Fokuser på den dere intervjuer – ta dere selv ut av situasjonen. Ikke del egne tanker eller følelser om temaet. Ikke nikk “ja” når dere er enige eller rist hodet “nei” når dere er uenig med informanten. Skap en trygg og åpen atmosfære. Husk at formålet er å forstå – ikke å dømme eller korrigere. Åpenhet, undring og empati er viktige verktøy!</a:t>
            </a:r>
            <a:endParaRPr sz="1600">
              <a:solidFill>
                <a:schemeClr val="dk1"/>
              </a:solidFill>
              <a:latin typeface="Calibri"/>
              <a:ea typeface="Calibri"/>
              <a:cs typeface="Calibri"/>
              <a:sym typeface="Calibri"/>
            </a:endParaRPr>
          </a:p>
          <a:p>
            <a:pPr marL="443230" marR="158115" lvl="0" indent="-330200" algn="l" rtl="0">
              <a:spcBef>
                <a:spcPts val="600"/>
              </a:spcBef>
              <a:spcAft>
                <a:spcPts val="0"/>
              </a:spcAft>
              <a:buClr>
                <a:schemeClr val="dk1"/>
              </a:buClr>
              <a:buSzPts val="1600"/>
              <a:buFont typeface="Calibri"/>
              <a:buChar char="●"/>
            </a:pPr>
            <a:r>
              <a:rPr lang="no-NO" sz="1600">
                <a:solidFill>
                  <a:schemeClr val="dk1"/>
                </a:solidFill>
                <a:latin typeface="Calibri"/>
                <a:ea typeface="Calibri"/>
                <a:cs typeface="Calibri"/>
                <a:sym typeface="Calibri"/>
              </a:rPr>
              <a:t>Still åpne spørsmål og naturlige oppfølgingsspørsmål (ikke ledende spørsmål eller “ja/nei” spørsmål).</a:t>
            </a:r>
            <a:endParaRPr sz="1600">
              <a:solidFill>
                <a:schemeClr val="dk1"/>
              </a:solidFill>
              <a:latin typeface="Calibri"/>
              <a:ea typeface="Calibri"/>
              <a:cs typeface="Calibri"/>
              <a:sym typeface="Calibri"/>
            </a:endParaRPr>
          </a:p>
          <a:p>
            <a:pPr marL="443230" marR="158115" lvl="0" indent="-330200" algn="l" rtl="0">
              <a:spcBef>
                <a:spcPts val="600"/>
              </a:spcBef>
              <a:spcAft>
                <a:spcPts val="0"/>
              </a:spcAft>
              <a:buClr>
                <a:schemeClr val="dk1"/>
              </a:buClr>
              <a:buSzPts val="1600"/>
              <a:buFont typeface="Calibri"/>
              <a:buChar char="●"/>
            </a:pPr>
            <a:r>
              <a:rPr lang="no-NO" sz="1600">
                <a:solidFill>
                  <a:schemeClr val="dk1"/>
                </a:solidFill>
                <a:latin typeface="Calibri"/>
                <a:ea typeface="Calibri"/>
                <a:cs typeface="Calibri"/>
                <a:sym typeface="Calibri"/>
              </a:rPr>
              <a:t>Forfølg det som er interessant – selv om det ikke står på agendaen. </a:t>
            </a:r>
            <a:endParaRPr sz="1600">
              <a:solidFill>
                <a:schemeClr val="dk1"/>
              </a:solidFill>
              <a:latin typeface="Calibri"/>
              <a:ea typeface="Calibri"/>
              <a:cs typeface="Calibri"/>
              <a:sym typeface="Calibri"/>
            </a:endParaRPr>
          </a:p>
          <a:p>
            <a:pPr marL="443230" marR="158115" lvl="0" indent="-330200" algn="l" rtl="0">
              <a:spcBef>
                <a:spcPts val="600"/>
              </a:spcBef>
              <a:spcAft>
                <a:spcPts val="0"/>
              </a:spcAft>
              <a:buClr>
                <a:schemeClr val="dk1"/>
              </a:buClr>
              <a:buSzPts val="1600"/>
              <a:buFont typeface="Calibri"/>
              <a:buChar char="●"/>
            </a:pPr>
            <a:r>
              <a:rPr lang="no-NO" sz="1600">
                <a:solidFill>
                  <a:schemeClr val="dk1"/>
                </a:solidFill>
                <a:latin typeface="Calibri"/>
                <a:ea typeface="Calibri"/>
                <a:cs typeface="Calibri"/>
                <a:sym typeface="Calibri"/>
              </a:rPr>
              <a:t>Øv på å være stille. Når det blir stille er det lett å ønske å fylle stillheten. Ikke gjør det! Et utsagn som kommer uten at dere må spørre er langt mer verdifull enn når dere må stille et direkte spørsmål.</a:t>
            </a:r>
            <a:endParaRPr sz="1600">
              <a:solidFill>
                <a:schemeClr val="dk1"/>
              </a:solidFill>
              <a:latin typeface="Calibri"/>
              <a:ea typeface="Calibri"/>
              <a:cs typeface="Calibri"/>
              <a:sym typeface="Calibri"/>
            </a:endParaRPr>
          </a:p>
          <a:p>
            <a:pPr marL="0" marR="158115" lvl="0" indent="0" algn="l" rtl="0">
              <a:spcBef>
                <a:spcPts val="600"/>
              </a:spcBef>
              <a:spcAft>
                <a:spcPts val="600"/>
              </a:spcAft>
              <a:buNone/>
            </a:pPr>
            <a:endParaRPr sz="1600">
              <a:solidFill>
                <a:schemeClr val="dk1"/>
              </a:solidFill>
              <a:latin typeface="Calibri"/>
              <a:ea typeface="Calibri"/>
              <a:cs typeface="Calibri"/>
              <a:sym typeface="Calibri"/>
            </a:endParaRPr>
          </a:p>
        </p:txBody>
      </p:sp>
      <p:pic>
        <p:nvPicPr>
          <p:cNvPr id="191" name="Google Shape;191;g10fbea15e4b_1_16"/>
          <p:cNvPicPr preferRelativeResize="0"/>
          <p:nvPr/>
        </p:nvPicPr>
        <p:blipFill rotWithShape="1">
          <a:blip r:embed="rId3">
            <a:alphaModFix/>
          </a:blip>
          <a:srcRect t="10386" r="6489"/>
          <a:stretch/>
        </p:blipFill>
        <p:spPr>
          <a:xfrm>
            <a:off x="597500" y="4691825"/>
            <a:ext cx="4538649" cy="201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10fbea15e4b_1_25"/>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28A49"/>
              </a:buClr>
              <a:buSzPts val="1800"/>
              <a:buFont typeface="Calibri"/>
              <a:buNone/>
            </a:pPr>
            <a:endParaRPr sz="3000"/>
          </a:p>
          <a:p>
            <a:pPr marL="0" marR="0" lvl="0" indent="0" algn="l" rtl="0">
              <a:lnSpc>
                <a:spcPct val="90000"/>
              </a:lnSpc>
              <a:spcBef>
                <a:spcPts val="0"/>
              </a:spcBef>
              <a:spcAft>
                <a:spcPts val="0"/>
              </a:spcAft>
              <a:buClr>
                <a:schemeClr val="dk1"/>
              </a:buClr>
              <a:buSzPts val="2800"/>
              <a:buFont typeface="Calibri"/>
              <a:buNone/>
            </a:pPr>
            <a:r>
              <a:rPr lang="no-NO" sz="3000" b="1">
                <a:solidFill>
                  <a:schemeClr val="dk1"/>
                </a:solidFill>
                <a:latin typeface="Calibri"/>
                <a:ea typeface="Calibri"/>
                <a:cs typeface="Calibri"/>
                <a:sym typeface="Calibri"/>
              </a:rPr>
              <a:t>Oppsummere rett etter</a:t>
            </a:r>
            <a:endParaRPr sz="3000"/>
          </a:p>
        </p:txBody>
      </p:sp>
      <p:sp>
        <p:nvSpPr>
          <p:cNvPr id="198" name="Google Shape;198;g10fbea15e4b_1_25"/>
          <p:cNvSpPr txBox="1"/>
          <p:nvPr/>
        </p:nvSpPr>
        <p:spPr>
          <a:xfrm>
            <a:off x="521250" y="1857175"/>
            <a:ext cx="5046000" cy="4547400"/>
          </a:xfrm>
          <a:prstGeom prst="rect">
            <a:avLst/>
          </a:prstGeom>
          <a:noFill/>
          <a:ln>
            <a:noFill/>
          </a:ln>
        </p:spPr>
        <p:txBody>
          <a:bodyPr spcFirstLastPara="1" wrap="square" lIns="91425" tIns="45700" rIns="91425" bIns="45700" anchor="t" anchorCtr="0">
            <a:noAutofit/>
          </a:bodyPr>
          <a:lstStyle/>
          <a:p>
            <a:pPr marL="457200" marR="158115" lvl="0" indent="-330200" algn="l" rtl="0">
              <a:spcBef>
                <a:spcPts val="0"/>
              </a:spcBef>
              <a:spcAft>
                <a:spcPts val="0"/>
              </a:spcAft>
              <a:buClr>
                <a:schemeClr val="dk1"/>
              </a:buClr>
              <a:buSzPts val="1600"/>
              <a:buFont typeface="Calibri"/>
              <a:buChar char="●"/>
            </a:pPr>
            <a:r>
              <a:rPr lang="no-NO" sz="1600">
                <a:solidFill>
                  <a:schemeClr val="dk1"/>
                </a:solidFill>
                <a:latin typeface="Calibri"/>
                <a:ea typeface="Calibri"/>
                <a:cs typeface="Calibri"/>
                <a:sym typeface="Calibri"/>
              </a:rPr>
              <a:t>Sett av ca. 30 min. umiddelbart til å oppsummere de viktigste innsiktene dere har fått (internt i arbeidsgruppen). Hva sitter dere igjen med? Skriv først ned/tenk gjennom de tre viktigste punktene hver av dere tar med dere videre i arbeidet. Bruk 10 minutter på det. Del deretter med hverandre og noter det som kommer opp i samtalen et felles sted. Sjekk notatene etterpå for å se om det er noe viktig dere har glemt i oppsummeringen. </a:t>
            </a:r>
            <a:br>
              <a:rPr lang="no-NO"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marR="158115" lvl="0" indent="-330200" algn="l" rtl="0">
              <a:spcBef>
                <a:spcPts val="0"/>
              </a:spcBef>
              <a:spcAft>
                <a:spcPts val="0"/>
              </a:spcAft>
              <a:buSzPts val="1600"/>
              <a:buFont typeface="Calibri"/>
              <a:buChar char="●"/>
            </a:pPr>
            <a:r>
              <a:rPr lang="no-NO" sz="1600">
                <a:solidFill>
                  <a:schemeClr val="dk1"/>
                </a:solidFill>
                <a:latin typeface="Calibri"/>
                <a:ea typeface="Calibri"/>
                <a:cs typeface="Calibri"/>
                <a:sym typeface="Calibri"/>
              </a:rPr>
              <a:t>Gå over oppsummeringen fra intervjuet og skriv eventuelle stikkord/punkter om til fulle, beskrivende setninger, slik at dere har det klart til analysen senere.</a:t>
            </a:r>
            <a:r>
              <a:rPr lang="no-NO" sz="1600">
                <a:solidFill>
                  <a:srgbClr val="E36C09"/>
                </a:solidFill>
                <a:latin typeface="Calibri"/>
                <a:ea typeface="Calibri"/>
                <a:cs typeface="Calibri"/>
                <a:sym typeface="Calibri"/>
              </a:rPr>
              <a:t> </a:t>
            </a:r>
            <a:br>
              <a:rPr lang="no-NO" sz="1600">
                <a:solidFill>
                  <a:srgbClr val="E36C09"/>
                </a:solidFill>
                <a:latin typeface="Calibri"/>
                <a:ea typeface="Calibri"/>
                <a:cs typeface="Calibri"/>
                <a:sym typeface="Calibri"/>
              </a:rPr>
            </a:br>
            <a:endParaRPr sz="1600">
              <a:solidFill>
                <a:srgbClr val="E36C09"/>
              </a:solidFill>
              <a:latin typeface="Calibri"/>
              <a:ea typeface="Calibri"/>
              <a:cs typeface="Calibri"/>
              <a:sym typeface="Calibri"/>
            </a:endParaRPr>
          </a:p>
          <a:p>
            <a:pPr marL="457200" marR="158115" lvl="0" indent="-330200" algn="l" rtl="0">
              <a:spcBef>
                <a:spcPts val="0"/>
              </a:spcBef>
              <a:spcAft>
                <a:spcPts val="0"/>
              </a:spcAft>
              <a:buSzPts val="1600"/>
              <a:buFont typeface="Calibri"/>
              <a:buChar char="●"/>
            </a:pPr>
            <a:r>
              <a:rPr lang="no-NO" sz="1600">
                <a:solidFill>
                  <a:schemeClr val="dk1"/>
                </a:solidFill>
                <a:latin typeface="Calibri"/>
                <a:ea typeface="Calibri"/>
                <a:cs typeface="Calibri"/>
                <a:sym typeface="Calibri"/>
              </a:rPr>
              <a:t>Hva har dere lært om intervju som metode – hva fungerte bra og hva kan dere gjøre annerledes neste gang?</a:t>
            </a:r>
            <a:br>
              <a:rPr lang="no-NO" sz="1600" u="sng">
                <a:solidFill>
                  <a:srgbClr val="E36C09"/>
                </a:solidFill>
                <a:latin typeface="Calibri"/>
                <a:ea typeface="Calibri"/>
                <a:cs typeface="Calibri"/>
                <a:sym typeface="Calibri"/>
              </a:rPr>
            </a:br>
            <a:endParaRPr sz="1600" b="1">
              <a:solidFill>
                <a:schemeClr val="dk1"/>
              </a:solidFill>
              <a:latin typeface="Calibri"/>
              <a:ea typeface="Calibri"/>
              <a:cs typeface="Calibri"/>
              <a:sym typeface="Calibri"/>
            </a:endParaRPr>
          </a:p>
        </p:txBody>
      </p:sp>
      <p:pic>
        <p:nvPicPr>
          <p:cNvPr id="199" name="Google Shape;199;g10fbea15e4b_1_25"/>
          <p:cNvPicPr preferRelativeResize="0"/>
          <p:nvPr/>
        </p:nvPicPr>
        <p:blipFill>
          <a:blip r:embed="rId3">
            <a:alphaModFix/>
          </a:blip>
          <a:stretch>
            <a:fillRect/>
          </a:stretch>
        </p:blipFill>
        <p:spPr>
          <a:xfrm>
            <a:off x="6876550" y="1167890"/>
            <a:ext cx="4400537" cy="5029186"/>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985</Words>
  <Application>Microsoft Office PowerPoint</Application>
  <PresentationFormat>Widescreen</PresentationFormat>
  <Paragraphs>53</Paragraphs>
  <Slides>6</Slides>
  <Notes>6</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6</vt:i4>
      </vt:variant>
    </vt:vector>
  </HeadingPairs>
  <TitlesOfParts>
    <vt:vector size="9" baseType="lpstr">
      <vt:lpstr>Arial</vt:lpstr>
      <vt:lpstr>Calibri</vt:lpstr>
      <vt:lpstr>Office-tema</vt:lpstr>
      <vt:lpstr>Åpne samtaler med litt struktur (intervju)</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revision>1</cp:revision>
  <dcterms:created xsi:type="dcterms:W3CDTF">2022-02-10T07:52:02Z</dcterms:created>
  <dcterms:modified xsi:type="dcterms:W3CDTF">2022-02-14T13:31:17Z</dcterms:modified>
</cp:coreProperties>
</file>