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344">
          <p15:clr>
            <a:srgbClr val="A4A3A4"/>
          </p15:clr>
        </p15:guide>
        <p15:guide id="2" pos="3840">
          <p15:clr>
            <a:srgbClr val="A4A3A4"/>
          </p15:clr>
        </p15:guide>
        <p15:guide id="3" orient="horz" pos="1434">
          <p15:clr>
            <a:srgbClr val="A4A3A4"/>
          </p15:clr>
        </p15:guide>
        <p15:guide id="4" orient="horz" pos="346">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4" roundtripDataSignature="AMtx7mjOC6ZZMBTO9vhJocW2Y7bdD+NH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72" y="368"/>
      </p:cViewPr>
      <p:guideLst>
        <p:guide orient="horz" pos="1344"/>
        <p:guide pos="3840"/>
        <p:guide orient="horz" pos="1434"/>
        <p:guide orient="horz" pos="34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o-NO"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0c352fa9c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g10c352fa9c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g10c352fa9c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10c7db0e68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110c7db0e68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g110c7db0e68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10c7db0e68_0_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110c7db0e68_0_1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g110c7db0e68_0_1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10c7db0e68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10c7db0e68_0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g110c7db0e68_0_1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10c7db0e68_0_1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110c7db0e68_0_1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g110c7db0e68_0_1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118a205c8a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1118a205c8a_0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g1118a205c8a_0_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118a205c8a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1118a205c8a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g1118a205c8a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118a205c8a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1118a205c8a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g1118a205c8a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tellysbilde 2">
  <p:cSld name="1_Tittellysbilde 2">
    <p:spTree>
      <p:nvGrpSpPr>
        <p:cNvPr id="1" name="Shape 15"/>
        <p:cNvGrpSpPr/>
        <p:nvPr/>
      </p:nvGrpSpPr>
      <p:grpSpPr>
        <a:xfrm>
          <a:off x="0" y="0"/>
          <a:ext cx="0" cy="0"/>
          <a:chOff x="0" y="0"/>
          <a:chExt cx="0" cy="0"/>
        </a:xfrm>
      </p:grpSpPr>
      <p:sp>
        <p:nvSpPr>
          <p:cNvPr id="16" name="Google Shape;16;p1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13"/>
          <p:cNvSpPr txBox="1">
            <a:spLocks noGrp="1"/>
          </p:cNvSpPr>
          <p:nvPr>
            <p:ph type="ctrTitle"/>
          </p:nvPr>
        </p:nvSpPr>
        <p:spPr>
          <a:xfrm>
            <a:off x="525964" y="1098207"/>
            <a:ext cx="6779076" cy="2387600"/>
          </a:xfrm>
          <a:prstGeom prst="rect">
            <a:avLst/>
          </a:prstGeom>
          <a:noFill/>
          <a:ln>
            <a:noFill/>
          </a:ln>
        </p:spPr>
        <p:txBody>
          <a:bodyPr spcFirstLastPara="1" wrap="square" lIns="90000"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8" name="Google Shape;18;p13"/>
          <p:cNvCxnSpPr/>
          <p:nvPr/>
        </p:nvCxnSpPr>
        <p:spPr>
          <a:xfrm>
            <a:off x="0" y="3741305"/>
            <a:ext cx="861060" cy="0"/>
          </a:xfrm>
          <a:prstGeom prst="straightConnector1">
            <a:avLst/>
          </a:prstGeom>
          <a:noFill/>
          <a:ln w="34925" cap="flat" cmpd="sng">
            <a:solidFill>
              <a:srgbClr val="F39662"/>
            </a:solidFill>
            <a:prstDash val="solid"/>
            <a:miter lim="800000"/>
            <a:headEnd type="none" w="sm" len="sm"/>
            <a:tailEnd type="none" w="sm" len="sm"/>
          </a:ln>
        </p:spPr>
      </p:cxnSp>
      <p:sp>
        <p:nvSpPr>
          <p:cNvPr id="19" name="Google Shape;19;p13"/>
          <p:cNvSpPr txBox="1">
            <a:spLocks noGrp="1"/>
          </p:cNvSpPr>
          <p:nvPr>
            <p:ph type="subTitle" idx="1"/>
          </p:nvPr>
        </p:nvSpPr>
        <p:spPr>
          <a:xfrm>
            <a:off x="545770" y="4154935"/>
            <a:ext cx="6815025" cy="1552646"/>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1800"/>
              <a:buNone/>
              <a:defRPr sz="18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0" name="Google Shape;20;p13"/>
          <p:cNvPicPr preferRelativeResize="0"/>
          <p:nvPr/>
        </p:nvPicPr>
        <p:blipFill rotWithShape="1">
          <a:blip r:embed="rId2">
            <a:alphaModFix/>
          </a:blip>
          <a:srcRect/>
          <a:stretch/>
        </p:blipFill>
        <p:spPr>
          <a:xfrm>
            <a:off x="545770" y="351643"/>
            <a:ext cx="1541866" cy="63530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tel og innhold">
  <p:cSld name="Tittel og innhold">
    <p:spTree>
      <p:nvGrpSpPr>
        <p:cNvPr id="1" name="Shape 69"/>
        <p:cNvGrpSpPr/>
        <p:nvPr/>
      </p:nvGrpSpPr>
      <p:grpSpPr>
        <a:xfrm>
          <a:off x="0" y="0"/>
          <a:ext cx="0" cy="0"/>
          <a:chOff x="0" y="0"/>
          <a:chExt cx="0" cy="0"/>
        </a:xfrm>
      </p:grpSpPr>
      <p:sp>
        <p:nvSpPr>
          <p:cNvPr id="70" name="Google Shape;70;p22"/>
          <p:cNvSpPr txBox="1">
            <a:spLocks noGrp="1"/>
          </p:cNvSpPr>
          <p:nvPr>
            <p:ph type="dt" idx="10"/>
          </p:nvPr>
        </p:nvSpPr>
        <p:spPr>
          <a:xfrm>
            <a:off x="521261" y="6356350"/>
            <a:ext cx="305543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2"/>
          <p:cNvSpPr txBox="1">
            <a:spLocks noGrp="1"/>
          </p:cNvSpPr>
          <p:nvPr>
            <p:ph type="ftr" idx="11"/>
          </p:nvPr>
        </p:nvSpPr>
        <p:spPr>
          <a:xfrm>
            <a:off x="4292784"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2"/>
          <p:cNvSpPr txBox="1">
            <a:spLocks noGrp="1"/>
          </p:cNvSpPr>
          <p:nvPr>
            <p:ph type="sldNum" idx="12"/>
          </p:nvPr>
        </p:nvSpPr>
        <p:spPr>
          <a:xfrm>
            <a:off x="9123672" y="6356350"/>
            <a:ext cx="255177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
        <p:nvSpPr>
          <p:cNvPr id="73" name="Google Shape;73;p22"/>
          <p:cNvSpPr txBox="1">
            <a:spLocks noGrp="1"/>
          </p:cNvSpPr>
          <p:nvPr>
            <p:ph type="body" idx="1"/>
          </p:nvPr>
        </p:nvSpPr>
        <p:spPr>
          <a:xfrm>
            <a:off x="521259" y="2000673"/>
            <a:ext cx="11149481" cy="40946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74" name="Google Shape;74;p22"/>
          <p:cNvCxnSpPr/>
          <p:nvPr/>
        </p:nvCxnSpPr>
        <p:spPr>
          <a:xfrm>
            <a:off x="0" y="1739662"/>
            <a:ext cx="861060" cy="0"/>
          </a:xfrm>
          <a:prstGeom prst="straightConnector1">
            <a:avLst/>
          </a:prstGeom>
          <a:noFill/>
          <a:ln w="34925" cap="flat" cmpd="sng">
            <a:solidFill>
              <a:srgbClr val="F39662"/>
            </a:solidFill>
            <a:prstDash val="solid"/>
            <a:miter lim="800000"/>
            <a:headEnd type="none" w="sm" len="sm"/>
            <a:tailEnd type="none" w="sm" len="sm"/>
          </a:ln>
        </p:spPr>
      </p:cxnSp>
      <p:sp>
        <p:nvSpPr>
          <p:cNvPr id="75" name="Google Shape;75;p22"/>
          <p:cNvSpPr txBox="1">
            <a:spLocks noGrp="1"/>
          </p:cNvSpPr>
          <p:nvPr>
            <p:ph type="title"/>
          </p:nvPr>
        </p:nvSpPr>
        <p:spPr>
          <a:xfrm>
            <a:off x="521260" y="309915"/>
            <a:ext cx="11149480" cy="1214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tel og innhold">
  <p:cSld name="1_Tittel og innhold">
    <p:spTree>
      <p:nvGrpSpPr>
        <p:cNvPr id="1" name="Shape 76"/>
        <p:cNvGrpSpPr/>
        <p:nvPr/>
      </p:nvGrpSpPr>
      <p:grpSpPr>
        <a:xfrm>
          <a:off x="0" y="0"/>
          <a:ext cx="0" cy="0"/>
          <a:chOff x="0" y="0"/>
          <a:chExt cx="0" cy="0"/>
        </a:xfrm>
      </p:grpSpPr>
      <p:sp>
        <p:nvSpPr>
          <p:cNvPr id="77" name="Google Shape;77;p23"/>
          <p:cNvSpPr txBox="1">
            <a:spLocks noGrp="1"/>
          </p:cNvSpPr>
          <p:nvPr>
            <p:ph type="dt" idx="10"/>
          </p:nvPr>
        </p:nvSpPr>
        <p:spPr>
          <a:xfrm>
            <a:off x="521261" y="6356350"/>
            <a:ext cx="305543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292784"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9123672" y="6356350"/>
            <a:ext cx="255177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
        <p:nvSpPr>
          <p:cNvPr id="80" name="Google Shape;80;p23"/>
          <p:cNvSpPr txBox="1">
            <a:spLocks noGrp="1"/>
          </p:cNvSpPr>
          <p:nvPr>
            <p:ph type="body" idx="1"/>
          </p:nvPr>
        </p:nvSpPr>
        <p:spPr>
          <a:xfrm>
            <a:off x="521259" y="2000673"/>
            <a:ext cx="11149481" cy="40946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81" name="Google Shape;81;p23"/>
          <p:cNvCxnSpPr/>
          <p:nvPr/>
        </p:nvCxnSpPr>
        <p:spPr>
          <a:xfrm>
            <a:off x="0" y="1739662"/>
            <a:ext cx="861060" cy="0"/>
          </a:xfrm>
          <a:prstGeom prst="straightConnector1">
            <a:avLst/>
          </a:prstGeom>
          <a:noFill/>
          <a:ln w="34925" cap="flat" cmpd="sng">
            <a:solidFill>
              <a:srgbClr val="F39662"/>
            </a:solidFill>
            <a:prstDash val="solid"/>
            <a:miter lim="800000"/>
            <a:headEnd type="none" w="sm" len="sm"/>
            <a:tailEnd type="none" w="sm" len="sm"/>
          </a:ln>
        </p:spPr>
      </p:cxnSp>
      <p:sp>
        <p:nvSpPr>
          <p:cNvPr id="82" name="Google Shape;82;p23"/>
          <p:cNvSpPr txBox="1">
            <a:spLocks noGrp="1"/>
          </p:cNvSpPr>
          <p:nvPr>
            <p:ph type="title"/>
          </p:nvPr>
        </p:nvSpPr>
        <p:spPr>
          <a:xfrm>
            <a:off x="521260" y="309915"/>
            <a:ext cx="11149480" cy="1214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3" name="Google Shape;83;p23"/>
          <p:cNvPicPr preferRelativeResize="0"/>
          <p:nvPr/>
        </p:nvPicPr>
        <p:blipFill rotWithShape="1">
          <a:blip r:embed="rId2">
            <a:alphaModFix/>
          </a:blip>
          <a:srcRect/>
          <a:stretch/>
        </p:blipFill>
        <p:spPr>
          <a:xfrm>
            <a:off x="11306829" y="5226845"/>
            <a:ext cx="885171" cy="163115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o innholdsdeler">
  <p:cSld name="To innholdsdeler">
    <p:spTree>
      <p:nvGrpSpPr>
        <p:cNvPr id="1" name="Shape 84"/>
        <p:cNvGrpSpPr/>
        <p:nvPr/>
      </p:nvGrpSpPr>
      <p:grpSpPr>
        <a:xfrm>
          <a:off x="0" y="0"/>
          <a:ext cx="0" cy="0"/>
          <a:chOff x="0" y="0"/>
          <a:chExt cx="0" cy="0"/>
        </a:xfrm>
      </p:grpSpPr>
      <p:sp>
        <p:nvSpPr>
          <p:cNvPr id="85" name="Google Shape;85;p24"/>
          <p:cNvSpPr txBox="1">
            <a:spLocks noGrp="1"/>
          </p:cNvSpPr>
          <p:nvPr>
            <p:ph type="body" idx="1"/>
          </p:nvPr>
        </p:nvSpPr>
        <p:spPr>
          <a:xfrm>
            <a:off x="521259" y="2000673"/>
            <a:ext cx="5398277" cy="40946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24"/>
          <p:cNvSpPr txBox="1">
            <a:spLocks noGrp="1"/>
          </p:cNvSpPr>
          <p:nvPr>
            <p:ph type="dt" idx="10"/>
          </p:nvPr>
        </p:nvSpPr>
        <p:spPr>
          <a:xfrm>
            <a:off x="521261" y="6356350"/>
            <a:ext cx="305543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4"/>
          <p:cNvSpPr txBox="1">
            <a:spLocks noGrp="1"/>
          </p:cNvSpPr>
          <p:nvPr>
            <p:ph type="ftr" idx="11"/>
          </p:nvPr>
        </p:nvSpPr>
        <p:spPr>
          <a:xfrm>
            <a:off x="4292784"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4"/>
          <p:cNvSpPr txBox="1">
            <a:spLocks noGrp="1"/>
          </p:cNvSpPr>
          <p:nvPr>
            <p:ph type="sldNum" idx="12"/>
          </p:nvPr>
        </p:nvSpPr>
        <p:spPr>
          <a:xfrm>
            <a:off x="9123672" y="6356350"/>
            <a:ext cx="255177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
        <p:nvSpPr>
          <p:cNvPr id="89" name="Google Shape;89;p24"/>
          <p:cNvSpPr txBox="1">
            <a:spLocks noGrp="1"/>
          </p:cNvSpPr>
          <p:nvPr>
            <p:ph type="body" idx="2"/>
          </p:nvPr>
        </p:nvSpPr>
        <p:spPr>
          <a:xfrm>
            <a:off x="6272463" y="2000673"/>
            <a:ext cx="5398277" cy="40946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90" name="Google Shape;90;p24"/>
          <p:cNvCxnSpPr/>
          <p:nvPr/>
        </p:nvCxnSpPr>
        <p:spPr>
          <a:xfrm>
            <a:off x="0" y="1739662"/>
            <a:ext cx="861060" cy="0"/>
          </a:xfrm>
          <a:prstGeom prst="straightConnector1">
            <a:avLst/>
          </a:prstGeom>
          <a:noFill/>
          <a:ln w="34925" cap="flat" cmpd="sng">
            <a:solidFill>
              <a:srgbClr val="F39662"/>
            </a:solidFill>
            <a:prstDash val="solid"/>
            <a:miter lim="800000"/>
            <a:headEnd type="none" w="sm" len="sm"/>
            <a:tailEnd type="none" w="sm" len="sm"/>
          </a:ln>
        </p:spPr>
      </p:cxnSp>
      <p:sp>
        <p:nvSpPr>
          <p:cNvPr id="91" name="Google Shape;91;p24"/>
          <p:cNvSpPr txBox="1">
            <a:spLocks noGrp="1"/>
          </p:cNvSpPr>
          <p:nvPr>
            <p:ph type="title"/>
          </p:nvPr>
        </p:nvSpPr>
        <p:spPr>
          <a:xfrm>
            <a:off x="521260" y="309915"/>
            <a:ext cx="11149480" cy="1214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nnhold med bilde">
  <p:cSld name="Innhold med bilde">
    <p:spTree>
      <p:nvGrpSpPr>
        <p:cNvPr id="1" name="Shape 92"/>
        <p:cNvGrpSpPr/>
        <p:nvPr/>
      </p:nvGrpSpPr>
      <p:grpSpPr>
        <a:xfrm>
          <a:off x="0" y="0"/>
          <a:ext cx="0" cy="0"/>
          <a:chOff x="0" y="0"/>
          <a:chExt cx="0" cy="0"/>
        </a:xfrm>
      </p:grpSpPr>
      <p:sp>
        <p:nvSpPr>
          <p:cNvPr id="93" name="Google Shape;93;p25"/>
          <p:cNvSpPr txBox="1">
            <a:spLocks noGrp="1"/>
          </p:cNvSpPr>
          <p:nvPr>
            <p:ph type="body" idx="1"/>
          </p:nvPr>
        </p:nvSpPr>
        <p:spPr>
          <a:xfrm>
            <a:off x="521259" y="2000673"/>
            <a:ext cx="5398277" cy="40946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25"/>
          <p:cNvSpPr txBox="1">
            <a:spLocks noGrp="1"/>
          </p:cNvSpPr>
          <p:nvPr>
            <p:ph type="dt" idx="10"/>
          </p:nvPr>
        </p:nvSpPr>
        <p:spPr>
          <a:xfrm>
            <a:off x="521261" y="6356350"/>
            <a:ext cx="305543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5"/>
          <p:cNvSpPr txBox="1">
            <a:spLocks noGrp="1"/>
          </p:cNvSpPr>
          <p:nvPr>
            <p:ph type="ftr" idx="11"/>
          </p:nvPr>
        </p:nvSpPr>
        <p:spPr>
          <a:xfrm>
            <a:off x="4292784"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5"/>
          <p:cNvSpPr txBox="1">
            <a:spLocks noGrp="1"/>
          </p:cNvSpPr>
          <p:nvPr>
            <p:ph type="sldNum" idx="12"/>
          </p:nvPr>
        </p:nvSpPr>
        <p:spPr>
          <a:xfrm>
            <a:off x="9123672" y="6356350"/>
            <a:ext cx="255177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
        <p:nvSpPr>
          <p:cNvPr id="97" name="Google Shape;97;p25"/>
          <p:cNvSpPr>
            <a:spLocks noGrp="1"/>
          </p:cNvSpPr>
          <p:nvPr>
            <p:ph type="pic" idx="2"/>
          </p:nvPr>
        </p:nvSpPr>
        <p:spPr>
          <a:xfrm>
            <a:off x="6272463" y="388937"/>
            <a:ext cx="5398277" cy="5706402"/>
          </a:xfrm>
          <a:prstGeom prst="rect">
            <a:avLst/>
          </a:prstGeom>
          <a:solidFill>
            <a:srgbClr val="F2F2F2"/>
          </a:solidFill>
          <a:ln>
            <a:noFill/>
          </a:ln>
        </p:spPr>
      </p:sp>
      <p:cxnSp>
        <p:nvCxnSpPr>
          <p:cNvPr id="98" name="Google Shape;98;p25"/>
          <p:cNvCxnSpPr/>
          <p:nvPr/>
        </p:nvCxnSpPr>
        <p:spPr>
          <a:xfrm>
            <a:off x="0" y="1739662"/>
            <a:ext cx="861060" cy="0"/>
          </a:xfrm>
          <a:prstGeom prst="straightConnector1">
            <a:avLst/>
          </a:prstGeom>
          <a:noFill/>
          <a:ln w="34925" cap="flat" cmpd="sng">
            <a:solidFill>
              <a:srgbClr val="F39662"/>
            </a:solidFill>
            <a:prstDash val="solid"/>
            <a:miter lim="800000"/>
            <a:headEnd type="none" w="sm" len="sm"/>
            <a:tailEnd type="none" w="sm" len="sm"/>
          </a:ln>
        </p:spPr>
      </p:cxnSp>
      <p:sp>
        <p:nvSpPr>
          <p:cNvPr id="99" name="Google Shape;99;p25"/>
          <p:cNvSpPr txBox="1">
            <a:spLocks noGrp="1"/>
          </p:cNvSpPr>
          <p:nvPr>
            <p:ph type="title"/>
          </p:nvPr>
        </p:nvSpPr>
        <p:spPr>
          <a:xfrm>
            <a:off x="521260" y="309915"/>
            <a:ext cx="5398276" cy="1214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tellysbilde 1">
  <p:cSld name="2_Tittellysbilde 1">
    <p:spTree>
      <p:nvGrpSpPr>
        <p:cNvPr id="1" name="Shape 100"/>
        <p:cNvGrpSpPr/>
        <p:nvPr/>
      </p:nvGrpSpPr>
      <p:grpSpPr>
        <a:xfrm>
          <a:off x="0" y="0"/>
          <a:ext cx="0" cy="0"/>
          <a:chOff x="0" y="0"/>
          <a:chExt cx="0" cy="0"/>
        </a:xfrm>
      </p:grpSpPr>
      <p:pic>
        <p:nvPicPr>
          <p:cNvPr id="101" name="Google Shape;101;p26"/>
          <p:cNvPicPr preferRelativeResize="0"/>
          <p:nvPr/>
        </p:nvPicPr>
        <p:blipFill rotWithShape="1">
          <a:blip r:embed="rId2">
            <a:alphaModFix/>
          </a:blip>
          <a:srcRect/>
          <a:stretch/>
        </p:blipFill>
        <p:spPr>
          <a:xfrm>
            <a:off x="5724396" y="640282"/>
            <a:ext cx="6292240" cy="5898232"/>
          </a:xfrm>
          <a:prstGeom prst="rect">
            <a:avLst/>
          </a:prstGeom>
          <a:noFill/>
          <a:ln>
            <a:noFill/>
          </a:ln>
        </p:spPr>
      </p:pic>
      <p:sp>
        <p:nvSpPr>
          <p:cNvPr id="102" name="Google Shape;102;p26"/>
          <p:cNvSpPr txBox="1">
            <a:spLocks noGrp="1"/>
          </p:cNvSpPr>
          <p:nvPr>
            <p:ph type="ctrTitle"/>
          </p:nvPr>
        </p:nvSpPr>
        <p:spPr>
          <a:xfrm>
            <a:off x="525964" y="1098207"/>
            <a:ext cx="6779076" cy="2387600"/>
          </a:xfrm>
          <a:prstGeom prst="rect">
            <a:avLst/>
          </a:prstGeom>
          <a:noFill/>
          <a:ln>
            <a:noFill/>
          </a:ln>
        </p:spPr>
        <p:txBody>
          <a:bodyPr spcFirstLastPara="1" wrap="square" lIns="90000"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3" name="Google Shape;103;p26"/>
          <p:cNvCxnSpPr/>
          <p:nvPr/>
        </p:nvCxnSpPr>
        <p:spPr>
          <a:xfrm>
            <a:off x="0" y="3741305"/>
            <a:ext cx="861060" cy="0"/>
          </a:xfrm>
          <a:prstGeom prst="straightConnector1">
            <a:avLst/>
          </a:prstGeom>
          <a:noFill/>
          <a:ln w="34925" cap="flat" cmpd="sng">
            <a:solidFill>
              <a:srgbClr val="F39662"/>
            </a:solidFill>
            <a:prstDash val="solid"/>
            <a:miter lim="800000"/>
            <a:headEnd type="none" w="sm" len="sm"/>
            <a:tailEnd type="none" w="sm" len="sm"/>
          </a:ln>
        </p:spPr>
      </p:cxnSp>
      <p:sp>
        <p:nvSpPr>
          <p:cNvPr id="104" name="Google Shape;104;p26"/>
          <p:cNvSpPr txBox="1">
            <a:spLocks noGrp="1"/>
          </p:cNvSpPr>
          <p:nvPr>
            <p:ph type="subTitle" idx="1"/>
          </p:nvPr>
        </p:nvSpPr>
        <p:spPr>
          <a:xfrm>
            <a:off x="545770" y="4154935"/>
            <a:ext cx="6815025" cy="1552646"/>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1800"/>
              <a:buNone/>
              <a:defRPr sz="18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Tittellysbilde 1">
  <p:cSld name="3_Tittellysbilde 1">
    <p:spTree>
      <p:nvGrpSpPr>
        <p:cNvPr id="1" name="Shape 105"/>
        <p:cNvGrpSpPr/>
        <p:nvPr/>
      </p:nvGrpSpPr>
      <p:grpSpPr>
        <a:xfrm>
          <a:off x="0" y="0"/>
          <a:ext cx="0" cy="0"/>
          <a:chOff x="0" y="0"/>
          <a:chExt cx="0" cy="0"/>
        </a:xfrm>
      </p:grpSpPr>
      <p:sp>
        <p:nvSpPr>
          <p:cNvPr id="106" name="Google Shape;106;p27"/>
          <p:cNvSpPr txBox="1">
            <a:spLocks noGrp="1"/>
          </p:cNvSpPr>
          <p:nvPr>
            <p:ph type="ctrTitle"/>
          </p:nvPr>
        </p:nvSpPr>
        <p:spPr>
          <a:xfrm>
            <a:off x="525964" y="1098207"/>
            <a:ext cx="6779076" cy="2387600"/>
          </a:xfrm>
          <a:prstGeom prst="rect">
            <a:avLst/>
          </a:prstGeom>
          <a:noFill/>
          <a:ln>
            <a:noFill/>
          </a:ln>
        </p:spPr>
        <p:txBody>
          <a:bodyPr spcFirstLastPara="1" wrap="square" lIns="90000"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7" name="Google Shape;107;p27"/>
          <p:cNvCxnSpPr/>
          <p:nvPr/>
        </p:nvCxnSpPr>
        <p:spPr>
          <a:xfrm>
            <a:off x="0" y="3741305"/>
            <a:ext cx="861060" cy="0"/>
          </a:xfrm>
          <a:prstGeom prst="straightConnector1">
            <a:avLst/>
          </a:prstGeom>
          <a:noFill/>
          <a:ln w="34925" cap="flat" cmpd="sng">
            <a:solidFill>
              <a:srgbClr val="F39662"/>
            </a:solidFill>
            <a:prstDash val="solid"/>
            <a:miter lim="800000"/>
            <a:headEnd type="none" w="sm" len="sm"/>
            <a:tailEnd type="none" w="sm" len="sm"/>
          </a:ln>
        </p:spPr>
      </p:cxnSp>
      <p:sp>
        <p:nvSpPr>
          <p:cNvPr id="108" name="Google Shape;108;p27"/>
          <p:cNvSpPr txBox="1">
            <a:spLocks noGrp="1"/>
          </p:cNvSpPr>
          <p:nvPr>
            <p:ph type="subTitle" idx="1"/>
          </p:nvPr>
        </p:nvSpPr>
        <p:spPr>
          <a:xfrm>
            <a:off x="545770" y="4154935"/>
            <a:ext cx="6815025" cy="1552646"/>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1800"/>
              <a:buNone/>
              <a:defRPr sz="18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09" name="Google Shape;109;p27"/>
          <p:cNvPicPr preferRelativeResize="0"/>
          <p:nvPr/>
        </p:nvPicPr>
        <p:blipFill rotWithShape="1">
          <a:blip r:embed="rId2">
            <a:alphaModFix/>
          </a:blip>
          <a:srcRect/>
          <a:stretch/>
        </p:blipFill>
        <p:spPr>
          <a:xfrm>
            <a:off x="6551112" y="1849941"/>
            <a:ext cx="4947780" cy="423770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Tittellysbilde 1">
  <p:cSld name="4_Tittellysbilde 1">
    <p:spTree>
      <p:nvGrpSpPr>
        <p:cNvPr id="1" name="Shape 110"/>
        <p:cNvGrpSpPr/>
        <p:nvPr/>
      </p:nvGrpSpPr>
      <p:grpSpPr>
        <a:xfrm>
          <a:off x="0" y="0"/>
          <a:ext cx="0" cy="0"/>
          <a:chOff x="0" y="0"/>
          <a:chExt cx="0" cy="0"/>
        </a:xfrm>
      </p:grpSpPr>
      <p:sp>
        <p:nvSpPr>
          <p:cNvPr id="111" name="Google Shape;111;p28"/>
          <p:cNvSpPr txBox="1">
            <a:spLocks noGrp="1"/>
          </p:cNvSpPr>
          <p:nvPr>
            <p:ph type="ctrTitle"/>
          </p:nvPr>
        </p:nvSpPr>
        <p:spPr>
          <a:xfrm>
            <a:off x="525964" y="1098207"/>
            <a:ext cx="6779076" cy="2387600"/>
          </a:xfrm>
          <a:prstGeom prst="rect">
            <a:avLst/>
          </a:prstGeom>
          <a:noFill/>
          <a:ln>
            <a:noFill/>
          </a:ln>
        </p:spPr>
        <p:txBody>
          <a:bodyPr spcFirstLastPara="1" wrap="square" lIns="90000"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2" name="Google Shape;112;p28"/>
          <p:cNvCxnSpPr/>
          <p:nvPr/>
        </p:nvCxnSpPr>
        <p:spPr>
          <a:xfrm>
            <a:off x="0" y="3741305"/>
            <a:ext cx="861060" cy="0"/>
          </a:xfrm>
          <a:prstGeom prst="straightConnector1">
            <a:avLst/>
          </a:prstGeom>
          <a:noFill/>
          <a:ln w="34925" cap="flat" cmpd="sng">
            <a:solidFill>
              <a:srgbClr val="F39662"/>
            </a:solidFill>
            <a:prstDash val="solid"/>
            <a:miter lim="800000"/>
            <a:headEnd type="none" w="sm" len="sm"/>
            <a:tailEnd type="none" w="sm" len="sm"/>
          </a:ln>
        </p:spPr>
      </p:cxnSp>
      <p:sp>
        <p:nvSpPr>
          <p:cNvPr id="113" name="Google Shape;113;p28"/>
          <p:cNvSpPr txBox="1">
            <a:spLocks noGrp="1"/>
          </p:cNvSpPr>
          <p:nvPr>
            <p:ph type="subTitle" idx="1"/>
          </p:nvPr>
        </p:nvSpPr>
        <p:spPr>
          <a:xfrm>
            <a:off x="545770" y="4154935"/>
            <a:ext cx="6815025" cy="1552646"/>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1800"/>
              <a:buNone/>
              <a:defRPr sz="18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14" name="Google Shape;114;p28"/>
          <p:cNvPicPr preferRelativeResize="0"/>
          <p:nvPr/>
        </p:nvPicPr>
        <p:blipFill rotWithShape="1">
          <a:blip r:embed="rId2">
            <a:alphaModFix/>
          </a:blip>
          <a:srcRect/>
          <a:stretch/>
        </p:blipFill>
        <p:spPr>
          <a:xfrm>
            <a:off x="6914367" y="1716066"/>
            <a:ext cx="4647156" cy="452189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7_Tittellysbilde 1">
  <p:cSld name="7_Tittellysbilde 1">
    <p:spTree>
      <p:nvGrpSpPr>
        <p:cNvPr id="1" name="Shape 115"/>
        <p:cNvGrpSpPr/>
        <p:nvPr/>
      </p:nvGrpSpPr>
      <p:grpSpPr>
        <a:xfrm>
          <a:off x="0" y="0"/>
          <a:ext cx="0" cy="0"/>
          <a:chOff x="0" y="0"/>
          <a:chExt cx="0" cy="0"/>
        </a:xfrm>
      </p:grpSpPr>
      <p:sp>
        <p:nvSpPr>
          <p:cNvPr id="116" name="Google Shape;116;p29"/>
          <p:cNvSpPr txBox="1">
            <a:spLocks noGrp="1"/>
          </p:cNvSpPr>
          <p:nvPr>
            <p:ph type="ctrTitle"/>
          </p:nvPr>
        </p:nvSpPr>
        <p:spPr>
          <a:xfrm>
            <a:off x="525964" y="1098207"/>
            <a:ext cx="6779076" cy="2387600"/>
          </a:xfrm>
          <a:prstGeom prst="rect">
            <a:avLst/>
          </a:prstGeom>
          <a:noFill/>
          <a:ln>
            <a:noFill/>
          </a:ln>
        </p:spPr>
        <p:txBody>
          <a:bodyPr spcFirstLastPara="1" wrap="square" lIns="90000"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29"/>
          <p:cNvCxnSpPr/>
          <p:nvPr/>
        </p:nvCxnSpPr>
        <p:spPr>
          <a:xfrm>
            <a:off x="0" y="3741305"/>
            <a:ext cx="861060" cy="0"/>
          </a:xfrm>
          <a:prstGeom prst="straightConnector1">
            <a:avLst/>
          </a:prstGeom>
          <a:noFill/>
          <a:ln w="34925" cap="flat" cmpd="sng">
            <a:solidFill>
              <a:srgbClr val="F39662"/>
            </a:solidFill>
            <a:prstDash val="solid"/>
            <a:miter lim="800000"/>
            <a:headEnd type="none" w="sm" len="sm"/>
            <a:tailEnd type="none" w="sm" len="sm"/>
          </a:ln>
        </p:spPr>
      </p:cxnSp>
      <p:sp>
        <p:nvSpPr>
          <p:cNvPr id="118" name="Google Shape;118;p29"/>
          <p:cNvSpPr txBox="1">
            <a:spLocks noGrp="1"/>
          </p:cNvSpPr>
          <p:nvPr>
            <p:ph type="subTitle" idx="1"/>
          </p:nvPr>
        </p:nvSpPr>
        <p:spPr>
          <a:xfrm>
            <a:off x="545770" y="4154935"/>
            <a:ext cx="6815025" cy="1552646"/>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1800"/>
              <a:buNone/>
              <a:defRPr sz="18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5_Tittellysbilde 1">
  <p:cSld name="5_Tittellysbilde 1">
    <p:spTree>
      <p:nvGrpSpPr>
        <p:cNvPr id="1" name="Shape 119"/>
        <p:cNvGrpSpPr/>
        <p:nvPr/>
      </p:nvGrpSpPr>
      <p:grpSpPr>
        <a:xfrm>
          <a:off x="0" y="0"/>
          <a:ext cx="0" cy="0"/>
          <a:chOff x="0" y="0"/>
          <a:chExt cx="0" cy="0"/>
        </a:xfrm>
      </p:grpSpPr>
      <p:sp>
        <p:nvSpPr>
          <p:cNvPr id="120" name="Google Shape;120;p30"/>
          <p:cNvSpPr txBox="1">
            <a:spLocks noGrp="1"/>
          </p:cNvSpPr>
          <p:nvPr>
            <p:ph type="ctrTitle"/>
          </p:nvPr>
        </p:nvSpPr>
        <p:spPr>
          <a:xfrm>
            <a:off x="525964" y="1098207"/>
            <a:ext cx="6779076" cy="2387600"/>
          </a:xfrm>
          <a:prstGeom prst="rect">
            <a:avLst/>
          </a:prstGeom>
          <a:noFill/>
          <a:ln>
            <a:noFill/>
          </a:ln>
        </p:spPr>
        <p:txBody>
          <a:bodyPr spcFirstLastPara="1" wrap="square" lIns="90000"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1" name="Google Shape;121;p30"/>
          <p:cNvCxnSpPr/>
          <p:nvPr/>
        </p:nvCxnSpPr>
        <p:spPr>
          <a:xfrm>
            <a:off x="0" y="3741305"/>
            <a:ext cx="861060" cy="0"/>
          </a:xfrm>
          <a:prstGeom prst="straightConnector1">
            <a:avLst/>
          </a:prstGeom>
          <a:noFill/>
          <a:ln w="34925" cap="flat" cmpd="sng">
            <a:solidFill>
              <a:srgbClr val="F39662"/>
            </a:solidFill>
            <a:prstDash val="solid"/>
            <a:miter lim="800000"/>
            <a:headEnd type="none" w="sm" len="sm"/>
            <a:tailEnd type="none" w="sm" len="sm"/>
          </a:ln>
        </p:spPr>
      </p:cxnSp>
      <p:sp>
        <p:nvSpPr>
          <p:cNvPr id="122" name="Google Shape;122;p30"/>
          <p:cNvSpPr txBox="1">
            <a:spLocks noGrp="1"/>
          </p:cNvSpPr>
          <p:nvPr>
            <p:ph type="subTitle" idx="1"/>
          </p:nvPr>
        </p:nvSpPr>
        <p:spPr>
          <a:xfrm>
            <a:off x="545770" y="4154935"/>
            <a:ext cx="6815025" cy="1552646"/>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1800"/>
              <a:buNone/>
              <a:defRPr sz="18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23" name="Google Shape;123;p30"/>
          <p:cNvPicPr preferRelativeResize="0"/>
          <p:nvPr/>
        </p:nvPicPr>
        <p:blipFill rotWithShape="1">
          <a:blip r:embed="rId2">
            <a:alphaModFix/>
          </a:blip>
          <a:srcRect/>
          <a:stretch/>
        </p:blipFill>
        <p:spPr>
          <a:xfrm>
            <a:off x="7089732" y="2019247"/>
            <a:ext cx="4659682" cy="427137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_Tittellysbilde 1">
  <p:cSld name="6_Tittellysbilde 1">
    <p:spTree>
      <p:nvGrpSpPr>
        <p:cNvPr id="1" name="Shape 124"/>
        <p:cNvGrpSpPr/>
        <p:nvPr/>
      </p:nvGrpSpPr>
      <p:grpSpPr>
        <a:xfrm>
          <a:off x="0" y="0"/>
          <a:ext cx="0" cy="0"/>
          <a:chOff x="0" y="0"/>
          <a:chExt cx="0" cy="0"/>
        </a:xfrm>
      </p:grpSpPr>
      <p:pic>
        <p:nvPicPr>
          <p:cNvPr id="125" name="Google Shape;125;p31"/>
          <p:cNvPicPr preferRelativeResize="0"/>
          <p:nvPr/>
        </p:nvPicPr>
        <p:blipFill rotWithShape="1">
          <a:blip r:embed="rId2">
            <a:alphaModFix/>
          </a:blip>
          <a:srcRect/>
          <a:stretch/>
        </p:blipFill>
        <p:spPr>
          <a:xfrm>
            <a:off x="3160889" y="524657"/>
            <a:ext cx="9031111" cy="6272571"/>
          </a:xfrm>
          <a:prstGeom prst="rect">
            <a:avLst/>
          </a:prstGeom>
          <a:noFill/>
          <a:ln>
            <a:noFill/>
          </a:ln>
        </p:spPr>
      </p:pic>
      <p:sp>
        <p:nvSpPr>
          <p:cNvPr id="126" name="Google Shape;126;p31"/>
          <p:cNvSpPr txBox="1">
            <a:spLocks noGrp="1"/>
          </p:cNvSpPr>
          <p:nvPr>
            <p:ph type="ctrTitle"/>
          </p:nvPr>
        </p:nvSpPr>
        <p:spPr>
          <a:xfrm>
            <a:off x="525964" y="1098207"/>
            <a:ext cx="6779076" cy="2387600"/>
          </a:xfrm>
          <a:prstGeom prst="rect">
            <a:avLst/>
          </a:prstGeom>
          <a:noFill/>
          <a:ln>
            <a:noFill/>
          </a:ln>
        </p:spPr>
        <p:txBody>
          <a:bodyPr spcFirstLastPara="1" wrap="square" lIns="90000"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7" name="Google Shape;127;p31"/>
          <p:cNvCxnSpPr/>
          <p:nvPr/>
        </p:nvCxnSpPr>
        <p:spPr>
          <a:xfrm>
            <a:off x="0" y="3741305"/>
            <a:ext cx="861060" cy="0"/>
          </a:xfrm>
          <a:prstGeom prst="straightConnector1">
            <a:avLst/>
          </a:prstGeom>
          <a:noFill/>
          <a:ln w="34925" cap="flat" cmpd="sng">
            <a:solidFill>
              <a:srgbClr val="F39662"/>
            </a:solidFill>
            <a:prstDash val="solid"/>
            <a:miter lim="800000"/>
            <a:headEnd type="none" w="sm" len="sm"/>
            <a:tailEnd type="none" w="sm" len="sm"/>
          </a:ln>
        </p:spPr>
      </p:cxnSp>
      <p:sp>
        <p:nvSpPr>
          <p:cNvPr id="128" name="Google Shape;128;p31"/>
          <p:cNvSpPr txBox="1">
            <a:spLocks noGrp="1"/>
          </p:cNvSpPr>
          <p:nvPr>
            <p:ph type="subTitle" idx="1"/>
          </p:nvPr>
        </p:nvSpPr>
        <p:spPr>
          <a:xfrm>
            <a:off x="545770" y="4154935"/>
            <a:ext cx="6815025" cy="1552646"/>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1800"/>
              <a:buNone/>
              <a:defRPr sz="18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re tittel">
  <p:cSld name="Bare tittel">
    <p:spTree>
      <p:nvGrpSpPr>
        <p:cNvPr id="1" name="Shape 21"/>
        <p:cNvGrpSpPr/>
        <p:nvPr/>
      </p:nvGrpSpPr>
      <p:grpSpPr>
        <a:xfrm>
          <a:off x="0" y="0"/>
          <a:ext cx="0" cy="0"/>
          <a:chOff x="0" y="0"/>
          <a:chExt cx="0" cy="0"/>
        </a:xfrm>
      </p:grpSpPr>
      <p:cxnSp>
        <p:nvCxnSpPr>
          <p:cNvPr id="22" name="Google Shape;22;p14"/>
          <p:cNvCxnSpPr/>
          <p:nvPr/>
        </p:nvCxnSpPr>
        <p:spPr>
          <a:xfrm>
            <a:off x="0" y="1739662"/>
            <a:ext cx="861060" cy="0"/>
          </a:xfrm>
          <a:prstGeom prst="straightConnector1">
            <a:avLst/>
          </a:prstGeom>
          <a:noFill/>
          <a:ln w="34925" cap="flat" cmpd="sng">
            <a:solidFill>
              <a:srgbClr val="F39662"/>
            </a:solidFill>
            <a:prstDash val="solid"/>
            <a:miter lim="800000"/>
            <a:headEnd type="none" w="sm" len="sm"/>
            <a:tailEnd type="none" w="sm" len="sm"/>
          </a:ln>
        </p:spPr>
      </p:cxnSp>
      <p:sp>
        <p:nvSpPr>
          <p:cNvPr id="23" name="Google Shape;23;p14"/>
          <p:cNvSpPr txBox="1">
            <a:spLocks noGrp="1"/>
          </p:cNvSpPr>
          <p:nvPr>
            <p:ph type="dt" idx="10"/>
          </p:nvPr>
        </p:nvSpPr>
        <p:spPr>
          <a:xfrm>
            <a:off x="521261" y="6356350"/>
            <a:ext cx="305543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4"/>
          <p:cNvSpPr txBox="1">
            <a:spLocks noGrp="1"/>
          </p:cNvSpPr>
          <p:nvPr>
            <p:ph type="ftr" idx="11"/>
          </p:nvPr>
        </p:nvSpPr>
        <p:spPr>
          <a:xfrm>
            <a:off x="4292784"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
          <p:cNvSpPr txBox="1">
            <a:spLocks noGrp="1"/>
          </p:cNvSpPr>
          <p:nvPr>
            <p:ph type="sldNum" idx="12"/>
          </p:nvPr>
        </p:nvSpPr>
        <p:spPr>
          <a:xfrm>
            <a:off x="9123672" y="6356350"/>
            <a:ext cx="255177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
        <p:nvSpPr>
          <p:cNvPr id="26" name="Google Shape;26;p14"/>
          <p:cNvSpPr txBox="1">
            <a:spLocks noGrp="1"/>
          </p:cNvSpPr>
          <p:nvPr>
            <p:ph type="title"/>
          </p:nvPr>
        </p:nvSpPr>
        <p:spPr>
          <a:xfrm>
            <a:off x="521260" y="388938"/>
            <a:ext cx="11149480" cy="1214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ldegalleri 1">
  <p:cSld name="Bildegalleri 1">
    <p:spTree>
      <p:nvGrpSpPr>
        <p:cNvPr id="1" name="Shape 129"/>
        <p:cNvGrpSpPr/>
        <p:nvPr/>
      </p:nvGrpSpPr>
      <p:grpSpPr>
        <a:xfrm>
          <a:off x="0" y="0"/>
          <a:ext cx="0" cy="0"/>
          <a:chOff x="0" y="0"/>
          <a:chExt cx="0" cy="0"/>
        </a:xfrm>
      </p:grpSpPr>
      <p:sp>
        <p:nvSpPr>
          <p:cNvPr id="130" name="Google Shape;130;p32"/>
          <p:cNvSpPr/>
          <p:nvPr/>
        </p:nvSpPr>
        <p:spPr>
          <a:xfrm>
            <a:off x="0" y="1602463"/>
            <a:ext cx="1213164" cy="2987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 name="Google Shape;131;p32"/>
          <p:cNvSpPr>
            <a:spLocks noGrp="1"/>
          </p:cNvSpPr>
          <p:nvPr>
            <p:ph type="pic" idx="2"/>
          </p:nvPr>
        </p:nvSpPr>
        <p:spPr>
          <a:xfrm>
            <a:off x="3331754" y="383268"/>
            <a:ext cx="3030546" cy="1517960"/>
          </a:xfrm>
          <a:prstGeom prst="rect">
            <a:avLst/>
          </a:prstGeom>
          <a:solidFill>
            <a:srgbClr val="F2F2F2"/>
          </a:solidFill>
          <a:ln>
            <a:noFill/>
          </a:ln>
        </p:spPr>
      </p:sp>
      <p:sp>
        <p:nvSpPr>
          <p:cNvPr id="132" name="Google Shape;132;p32"/>
          <p:cNvSpPr>
            <a:spLocks noGrp="1"/>
          </p:cNvSpPr>
          <p:nvPr>
            <p:ph type="pic" idx="3"/>
          </p:nvPr>
        </p:nvSpPr>
        <p:spPr>
          <a:xfrm>
            <a:off x="9211377" y="383268"/>
            <a:ext cx="2459363" cy="2735318"/>
          </a:xfrm>
          <a:prstGeom prst="rect">
            <a:avLst/>
          </a:prstGeom>
          <a:solidFill>
            <a:srgbClr val="F2F2F2"/>
          </a:solidFill>
          <a:ln>
            <a:noFill/>
          </a:ln>
        </p:spPr>
      </p:sp>
      <p:sp>
        <p:nvSpPr>
          <p:cNvPr id="133" name="Google Shape;133;p32"/>
          <p:cNvSpPr>
            <a:spLocks noGrp="1"/>
          </p:cNvSpPr>
          <p:nvPr>
            <p:ph type="pic" idx="4"/>
          </p:nvPr>
        </p:nvSpPr>
        <p:spPr>
          <a:xfrm>
            <a:off x="525964" y="3385281"/>
            <a:ext cx="2586209" cy="2710058"/>
          </a:xfrm>
          <a:prstGeom prst="rect">
            <a:avLst/>
          </a:prstGeom>
          <a:solidFill>
            <a:srgbClr val="F2F2F2"/>
          </a:solidFill>
          <a:ln>
            <a:noFill/>
          </a:ln>
        </p:spPr>
      </p:sp>
      <p:sp>
        <p:nvSpPr>
          <p:cNvPr id="134" name="Google Shape;134;p32"/>
          <p:cNvSpPr>
            <a:spLocks noGrp="1"/>
          </p:cNvSpPr>
          <p:nvPr>
            <p:ph type="pic" idx="5"/>
          </p:nvPr>
        </p:nvSpPr>
        <p:spPr>
          <a:xfrm>
            <a:off x="3332983" y="2139218"/>
            <a:ext cx="3029317" cy="3956121"/>
          </a:xfrm>
          <a:prstGeom prst="rect">
            <a:avLst/>
          </a:prstGeom>
          <a:solidFill>
            <a:srgbClr val="F2F2F2"/>
          </a:solidFill>
          <a:ln>
            <a:noFill/>
          </a:ln>
        </p:spPr>
      </p:sp>
      <p:sp>
        <p:nvSpPr>
          <p:cNvPr id="135" name="Google Shape;135;p32"/>
          <p:cNvSpPr>
            <a:spLocks noGrp="1"/>
          </p:cNvSpPr>
          <p:nvPr>
            <p:ph type="pic" idx="6"/>
          </p:nvPr>
        </p:nvSpPr>
        <p:spPr>
          <a:xfrm>
            <a:off x="525964" y="383267"/>
            <a:ext cx="2586208" cy="2735319"/>
          </a:xfrm>
          <a:prstGeom prst="rect">
            <a:avLst/>
          </a:prstGeom>
          <a:solidFill>
            <a:srgbClr val="F2F2F2"/>
          </a:solidFill>
          <a:ln>
            <a:noFill/>
          </a:ln>
        </p:spPr>
      </p:sp>
      <p:sp>
        <p:nvSpPr>
          <p:cNvPr id="136" name="Google Shape;136;p32"/>
          <p:cNvSpPr>
            <a:spLocks noGrp="1"/>
          </p:cNvSpPr>
          <p:nvPr>
            <p:ph type="pic" idx="7"/>
          </p:nvPr>
        </p:nvSpPr>
        <p:spPr>
          <a:xfrm>
            <a:off x="6591626" y="3363960"/>
            <a:ext cx="5079114" cy="2731379"/>
          </a:xfrm>
          <a:prstGeom prst="rect">
            <a:avLst/>
          </a:prstGeom>
          <a:solidFill>
            <a:srgbClr val="F2F2F2"/>
          </a:solidFill>
          <a:ln>
            <a:noFill/>
          </a:ln>
        </p:spPr>
      </p:sp>
      <p:sp>
        <p:nvSpPr>
          <p:cNvPr id="137" name="Google Shape;137;p32"/>
          <p:cNvSpPr>
            <a:spLocks noGrp="1"/>
          </p:cNvSpPr>
          <p:nvPr>
            <p:ph type="pic" idx="8"/>
          </p:nvPr>
        </p:nvSpPr>
        <p:spPr>
          <a:xfrm>
            <a:off x="6583681" y="383268"/>
            <a:ext cx="2406316" cy="2735318"/>
          </a:xfrm>
          <a:prstGeom prst="rect">
            <a:avLst/>
          </a:prstGeom>
          <a:solidFill>
            <a:srgbClr val="F2F2F2"/>
          </a:solidFill>
          <a:ln>
            <a:noFill/>
          </a:ln>
        </p:spPr>
      </p:sp>
      <p:pic>
        <p:nvPicPr>
          <p:cNvPr id="138" name="Google Shape;138;p32"/>
          <p:cNvPicPr preferRelativeResize="0"/>
          <p:nvPr/>
        </p:nvPicPr>
        <p:blipFill rotWithShape="1">
          <a:blip r:embed="rId2">
            <a:alphaModFix/>
          </a:blip>
          <a:srcRect/>
          <a:stretch/>
        </p:blipFill>
        <p:spPr>
          <a:xfrm>
            <a:off x="11306829" y="5226845"/>
            <a:ext cx="885171" cy="163115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ldegalleri 2">
  <p:cSld name="Bildegalleri 2">
    <p:spTree>
      <p:nvGrpSpPr>
        <p:cNvPr id="1" name="Shape 139"/>
        <p:cNvGrpSpPr/>
        <p:nvPr/>
      </p:nvGrpSpPr>
      <p:grpSpPr>
        <a:xfrm>
          <a:off x="0" y="0"/>
          <a:ext cx="0" cy="0"/>
          <a:chOff x="0" y="0"/>
          <a:chExt cx="0" cy="0"/>
        </a:xfrm>
      </p:grpSpPr>
      <p:sp>
        <p:nvSpPr>
          <p:cNvPr id="140" name="Google Shape;140;p33"/>
          <p:cNvSpPr/>
          <p:nvPr/>
        </p:nvSpPr>
        <p:spPr>
          <a:xfrm>
            <a:off x="0" y="1602463"/>
            <a:ext cx="1213164" cy="2987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Google Shape;141;p33"/>
          <p:cNvSpPr>
            <a:spLocks noGrp="1"/>
          </p:cNvSpPr>
          <p:nvPr>
            <p:ph type="pic" idx="2"/>
          </p:nvPr>
        </p:nvSpPr>
        <p:spPr>
          <a:xfrm>
            <a:off x="6272463" y="388937"/>
            <a:ext cx="5398277" cy="5706402"/>
          </a:xfrm>
          <a:prstGeom prst="rect">
            <a:avLst/>
          </a:prstGeom>
          <a:solidFill>
            <a:srgbClr val="F2F2F2"/>
          </a:solidFill>
          <a:ln>
            <a:noFill/>
          </a:ln>
        </p:spPr>
      </p:sp>
      <p:sp>
        <p:nvSpPr>
          <p:cNvPr id="142" name="Google Shape;142;p33"/>
          <p:cNvSpPr>
            <a:spLocks noGrp="1"/>
          </p:cNvSpPr>
          <p:nvPr>
            <p:ph type="pic" idx="3"/>
          </p:nvPr>
        </p:nvSpPr>
        <p:spPr>
          <a:xfrm>
            <a:off x="521259" y="388937"/>
            <a:ext cx="5398277" cy="5706402"/>
          </a:xfrm>
          <a:prstGeom prst="rect">
            <a:avLst/>
          </a:prstGeom>
          <a:solidFill>
            <a:srgbClr val="F2F2F2"/>
          </a:solid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ldegalleri 3">
  <p:cSld name="Bildegalleri 3">
    <p:spTree>
      <p:nvGrpSpPr>
        <p:cNvPr id="1" name="Shape 143"/>
        <p:cNvGrpSpPr/>
        <p:nvPr/>
      </p:nvGrpSpPr>
      <p:grpSpPr>
        <a:xfrm>
          <a:off x="0" y="0"/>
          <a:ext cx="0" cy="0"/>
          <a:chOff x="0" y="0"/>
          <a:chExt cx="0" cy="0"/>
        </a:xfrm>
      </p:grpSpPr>
      <p:sp>
        <p:nvSpPr>
          <p:cNvPr id="144" name="Google Shape;144;p34"/>
          <p:cNvSpPr>
            <a:spLocks noGrp="1"/>
          </p:cNvSpPr>
          <p:nvPr>
            <p:ph type="pic" idx="2"/>
          </p:nvPr>
        </p:nvSpPr>
        <p:spPr>
          <a:xfrm>
            <a:off x="0" y="0"/>
            <a:ext cx="12192000" cy="6858000"/>
          </a:xfrm>
          <a:prstGeom prst="rect">
            <a:avLst/>
          </a:prstGeom>
          <a:solidFill>
            <a:srgbClr val="F2F2F2"/>
          </a:solid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Logo">
  <p:cSld name="Logo">
    <p:spTree>
      <p:nvGrpSpPr>
        <p:cNvPr id="1" name="Shape 145"/>
        <p:cNvGrpSpPr/>
        <p:nvPr/>
      </p:nvGrpSpPr>
      <p:grpSpPr>
        <a:xfrm>
          <a:off x="0" y="0"/>
          <a:ext cx="0" cy="0"/>
          <a:chOff x="0" y="0"/>
          <a:chExt cx="0" cy="0"/>
        </a:xfrm>
      </p:grpSpPr>
      <p:pic>
        <p:nvPicPr>
          <p:cNvPr id="146" name="Google Shape;146;p35"/>
          <p:cNvPicPr preferRelativeResize="0"/>
          <p:nvPr/>
        </p:nvPicPr>
        <p:blipFill rotWithShape="1">
          <a:blip r:embed="rId2">
            <a:alphaModFix/>
          </a:blip>
          <a:srcRect/>
          <a:stretch/>
        </p:blipFill>
        <p:spPr>
          <a:xfrm>
            <a:off x="3524436" y="2672697"/>
            <a:ext cx="4407088" cy="181588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tellysbilde 3">
  <p:cSld name="Tittellysbilde 3">
    <p:spTree>
      <p:nvGrpSpPr>
        <p:cNvPr id="1" name="Shape 27"/>
        <p:cNvGrpSpPr/>
        <p:nvPr/>
      </p:nvGrpSpPr>
      <p:grpSpPr>
        <a:xfrm>
          <a:off x="0" y="0"/>
          <a:ext cx="0" cy="0"/>
          <a:chOff x="0" y="0"/>
          <a:chExt cx="0" cy="0"/>
        </a:xfrm>
      </p:grpSpPr>
      <p:sp>
        <p:nvSpPr>
          <p:cNvPr id="28" name="Google Shape;28;p15"/>
          <p:cNvSpPr/>
          <p:nvPr/>
        </p:nvSpPr>
        <p:spPr>
          <a:xfrm>
            <a:off x="0" y="0"/>
            <a:ext cx="12192000" cy="6858000"/>
          </a:xfrm>
          <a:prstGeom prst="rect">
            <a:avLst/>
          </a:prstGeom>
          <a:solidFill>
            <a:srgbClr val="47AA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no-NO" sz="1800" b="0" i="0" u="none" strike="noStrike" cap="none">
                <a:solidFill>
                  <a:schemeClr val="lt1"/>
                </a:solidFill>
                <a:latin typeface="Calibri"/>
                <a:ea typeface="Calibri"/>
                <a:cs typeface="Calibri"/>
                <a:sym typeface="Calibri"/>
              </a:rPr>
              <a:t> </a:t>
            </a:r>
            <a:endParaRPr/>
          </a:p>
        </p:txBody>
      </p:sp>
      <p:sp>
        <p:nvSpPr>
          <p:cNvPr id="29" name="Google Shape;29;p15"/>
          <p:cNvSpPr txBox="1">
            <a:spLocks noGrp="1"/>
          </p:cNvSpPr>
          <p:nvPr>
            <p:ph type="ctrTitle"/>
          </p:nvPr>
        </p:nvSpPr>
        <p:spPr>
          <a:xfrm>
            <a:off x="525964" y="1098207"/>
            <a:ext cx="6779076" cy="2387600"/>
          </a:xfrm>
          <a:prstGeom prst="rect">
            <a:avLst/>
          </a:prstGeom>
          <a:noFill/>
          <a:ln>
            <a:noFill/>
          </a:ln>
        </p:spPr>
        <p:txBody>
          <a:bodyPr spcFirstLastPara="1" wrap="square" lIns="90000"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5"/>
          <p:cNvSpPr txBox="1">
            <a:spLocks noGrp="1"/>
          </p:cNvSpPr>
          <p:nvPr>
            <p:ph type="subTitle" idx="1"/>
          </p:nvPr>
        </p:nvSpPr>
        <p:spPr>
          <a:xfrm>
            <a:off x="545770" y="4154935"/>
            <a:ext cx="6815025" cy="1552646"/>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1800"/>
              <a:buNone/>
              <a:defRPr sz="18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31" name="Google Shape;31;p15"/>
          <p:cNvPicPr preferRelativeResize="0"/>
          <p:nvPr/>
        </p:nvPicPr>
        <p:blipFill rotWithShape="1">
          <a:blip r:embed="rId2">
            <a:alphaModFix/>
          </a:blip>
          <a:srcRect/>
          <a:stretch/>
        </p:blipFill>
        <p:spPr>
          <a:xfrm>
            <a:off x="545770" y="351643"/>
            <a:ext cx="1541866" cy="635306"/>
          </a:xfrm>
          <a:prstGeom prst="rect">
            <a:avLst/>
          </a:prstGeom>
          <a:noFill/>
          <a:ln>
            <a:noFill/>
          </a:ln>
        </p:spPr>
      </p:pic>
      <p:cxnSp>
        <p:nvCxnSpPr>
          <p:cNvPr id="32" name="Google Shape;32;p15"/>
          <p:cNvCxnSpPr/>
          <p:nvPr/>
        </p:nvCxnSpPr>
        <p:spPr>
          <a:xfrm>
            <a:off x="0" y="3741305"/>
            <a:ext cx="861060" cy="0"/>
          </a:xfrm>
          <a:prstGeom prst="straightConnector1">
            <a:avLst/>
          </a:prstGeom>
          <a:noFill/>
          <a:ln w="34925" cap="flat" cmpd="sng">
            <a:solidFill>
              <a:srgbClr val="6B4796"/>
            </a:solidFill>
            <a:prstDash val="solid"/>
            <a:miter lim="800000"/>
            <a:headEnd type="none" w="sm" len="sm"/>
            <a:tailEnd type="none" w="sm" len="sm"/>
          </a:ln>
        </p:spPr>
      </p:cxnSp>
      <p:pic>
        <p:nvPicPr>
          <p:cNvPr id="33" name="Google Shape;33;p15"/>
          <p:cNvPicPr preferRelativeResize="0"/>
          <p:nvPr/>
        </p:nvPicPr>
        <p:blipFill rotWithShape="1">
          <a:blip r:embed="rId3">
            <a:alphaModFix/>
          </a:blip>
          <a:srcRect l="10749" t="9200" r="24131" b="8300"/>
          <a:stretch/>
        </p:blipFill>
        <p:spPr>
          <a:xfrm>
            <a:off x="7215447" y="0"/>
            <a:ext cx="4976553" cy="685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omt">
  <p:cSld name="Tomt">
    <p:spTree>
      <p:nvGrpSpPr>
        <p:cNvPr id="1" name="Shape 3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tellysbilde 1">
  <p:cSld name="Tittellysbilde 1">
    <p:spTree>
      <p:nvGrpSpPr>
        <p:cNvPr id="1" name="Shape 35"/>
        <p:cNvGrpSpPr/>
        <p:nvPr/>
      </p:nvGrpSpPr>
      <p:grpSpPr>
        <a:xfrm>
          <a:off x="0" y="0"/>
          <a:ext cx="0" cy="0"/>
          <a:chOff x="0" y="0"/>
          <a:chExt cx="0" cy="0"/>
        </a:xfrm>
      </p:grpSpPr>
      <p:pic>
        <p:nvPicPr>
          <p:cNvPr id="36" name="Google Shape;36;p17"/>
          <p:cNvPicPr preferRelativeResize="0"/>
          <p:nvPr/>
        </p:nvPicPr>
        <p:blipFill rotWithShape="1">
          <a:blip r:embed="rId2">
            <a:alphaModFix/>
          </a:blip>
          <a:srcRect/>
          <a:stretch/>
        </p:blipFill>
        <p:spPr>
          <a:xfrm>
            <a:off x="3160889" y="524657"/>
            <a:ext cx="9031111" cy="6272571"/>
          </a:xfrm>
          <a:prstGeom prst="rect">
            <a:avLst/>
          </a:prstGeom>
          <a:noFill/>
          <a:ln>
            <a:noFill/>
          </a:ln>
        </p:spPr>
      </p:pic>
      <p:sp>
        <p:nvSpPr>
          <p:cNvPr id="37" name="Google Shape;37;p17"/>
          <p:cNvSpPr txBox="1">
            <a:spLocks noGrp="1"/>
          </p:cNvSpPr>
          <p:nvPr>
            <p:ph type="ctrTitle"/>
          </p:nvPr>
        </p:nvSpPr>
        <p:spPr>
          <a:xfrm>
            <a:off x="525964" y="1098207"/>
            <a:ext cx="6779076" cy="2387600"/>
          </a:xfrm>
          <a:prstGeom prst="rect">
            <a:avLst/>
          </a:prstGeom>
          <a:noFill/>
          <a:ln>
            <a:noFill/>
          </a:ln>
        </p:spPr>
        <p:txBody>
          <a:bodyPr spcFirstLastPara="1" wrap="square" lIns="90000"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8" name="Google Shape;38;p17"/>
          <p:cNvCxnSpPr/>
          <p:nvPr/>
        </p:nvCxnSpPr>
        <p:spPr>
          <a:xfrm>
            <a:off x="0" y="3741305"/>
            <a:ext cx="861060" cy="0"/>
          </a:xfrm>
          <a:prstGeom prst="straightConnector1">
            <a:avLst/>
          </a:prstGeom>
          <a:noFill/>
          <a:ln w="34925" cap="flat" cmpd="sng">
            <a:solidFill>
              <a:srgbClr val="F39662"/>
            </a:solidFill>
            <a:prstDash val="solid"/>
            <a:miter lim="800000"/>
            <a:headEnd type="none" w="sm" len="sm"/>
            <a:tailEnd type="none" w="sm" len="sm"/>
          </a:ln>
        </p:spPr>
      </p:cxnSp>
      <p:sp>
        <p:nvSpPr>
          <p:cNvPr id="39" name="Google Shape;39;p17"/>
          <p:cNvSpPr txBox="1">
            <a:spLocks noGrp="1"/>
          </p:cNvSpPr>
          <p:nvPr>
            <p:ph type="subTitle" idx="1"/>
          </p:nvPr>
        </p:nvSpPr>
        <p:spPr>
          <a:xfrm>
            <a:off x="545770" y="4154935"/>
            <a:ext cx="6815025" cy="1552646"/>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1800"/>
              <a:buNone/>
              <a:defRPr sz="18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0" name="Google Shape;40;p17"/>
          <p:cNvPicPr preferRelativeResize="0"/>
          <p:nvPr/>
        </p:nvPicPr>
        <p:blipFill rotWithShape="1">
          <a:blip r:embed="rId3">
            <a:alphaModFix/>
          </a:blip>
          <a:srcRect/>
          <a:stretch/>
        </p:blipFill>
        <p:spPr>
          <a:xfrm>
            <a:off x="545770" y="335459"/>
            <a:ext cx="1541866" cy="63530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tellysbilde 1">
  <p:cSld name="1_Tittellysbilde 1">
    <p:spTree>
      <p:nvGrpSpPr>
        <p:cNvPr id="1" name="Shape 41"/>
        <p:cNvGrpSpPr/>
        <p:nvPr/>
      </p:nvGrpSpPr>
      <p:grpSpPr>
        <a:xfrm>
          <a:off x="0" y="0"/>
          <a:ext cx="0" cy="0"/>
          <a:chOff x="0" y="0"/>
          <a:chExt cx="0" cy="0"/>
        </a:xfrm>
      </p:grpSpPr>
      <p:sp>
        <p:nvSpPr>
          <p:cNvPr id="42" name="Google Shape;42;p18"/>
          <p:cNvSpPr/>
          <p:nvPr/>
        </p:nvSpPr>
        <p:spPr>
          <a:xfrm>
            <a:off x="0" y="0"/>
            <a:ext cx="12192000" cy="6858000"/>
          </a:xfrm>
          <a:prstGeom prst="rect">
            <a:avLst/>
          </a:prstGeom>
          <a:solidFill>
            <a:srgbClr val="6B47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no-NO" sz="1800">
                <a:solidFill>
                  <a:schemeClr val="lt1"/>
                </a:solidFill>
                <a:latin typeface="Calibri"/>
                <a:ea typeface="Calibri"/>
                <a:cs typeface="Calibri"/>
                <a:sym typeface="Calibri"/>
              </a:rPr>
              <a:t> </a:t>
            </a:r>
            <a:endParaRPr/>
          </a:p>
        </p:txBody>
      </p:sp>
      <p:sp>
        <p:nvSpPr>
          <p:cNvPr id="43" name="Google Shape;43;p18"/>
          <p:cNvSpPr txBox="1">
            <a:spLocks noGrp="1"/>
          </p:cNvSpPr>
          <p:nvPr>
            <p:ph type="ctrTitle"/>
          </p:nvPr>
        </p:nvSpPr>
        <p:spPr>
          <a:xfrm>
            <a:off x="525964" y="1098207"/>
            <a:ext cx="6779076" cy="2387600"/>
          </a:xfrm>
          <a:prstGeom prst="rect">
            <a:avLst/>
          </a:prstGeom>
          <a:noFill/>
          <a:ln>
            <a:noFill/>
          </a:ln>
        </p:spPr>
        <p:txBody>
          <a:bodyPr spcFirstLastPara="1" wrap="square" lIns="90000"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44" name="Google Shape;44;p18"/>
          <p:cNvCxnSpPr/>
          <p:nvPr/>
        </p:nvCxnSpPr>
        <p:spPr>
          <a:xfrm>
            <a:off x="0" y="3741305"/>
            <a:ext cx="861060" cy="0"/>
          </a:xfrm>
          <a:prstGeom prst="straightConnector1">
            <a:avLst/>
          </a:prstGeom>
          <a:noFill/>
          <a:ln w="34925" cap="flat" cmpd="sng">
            <a:solidFill>
              <a:srgbClr val="F39662"/>
            </a:solidFill>
            <a:prstDash val="solid"/>
            <a:miter lim="800000"/>
            <a:headEnd type="none" w="sm" len="sm"/>
            <a:tailEnd type="none" w="sm" len="sm"/>
          </a:ln>
        </p:spPr>
      </p:cxnSp>
      <p:sp>
        <p:nvSpPr>
          <p:cNvPr id="45" name="Google Shape;45;p18"/>
          <p:cNvSpPr txBox="1">
            <a:spLocks noGrp="1"/>
          </p:cNvSpPr>
          <p:nvPr>
            <p:ph type="subTitle" idx="1"/>
          </p:nvPr>
        </p:nvSpPr>
        <p:spPr>
          <a:xfrm>
            <a:off x="545770" y="4154935"/>
            <a:ext cx="6815025" cy="1552646"/>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1800"/>
              <a:buNone/>
              <a:defRPr sz="18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6" name="Google Shape;46;p18"/>
          <p:cNvPicPr preferRelativeResize="0"/>
          <p:nvPr/>
        </p:nvPicPr>
        <p:blipFill rotWithShape="1">
          <a:blip r:embed="rId2">
            <a:alphaModFix/>
          </a:blip>
          <a:srcRect l="10532" t="9200" r="24131" b="8300"/>
          <a:stretch/>
        </p:blipFill>
        <p:spPr>
          <a:xfrm>
            <a:off x="7198822" y="0"/>
            <a:ext cx="4993178" cy="6858000"/>
          </a:xfrm>
          <a:prstGeom prst="rect">
            <a:avLst/>
          </a:prstGeom>
          <a:noFill/>
          <a:ln>
            <a:noFill/>
          </a:ln>
        </p:spPr>
      </p:pic>
      <p:pic>
        <p:nvPicPr>
          <p:cNvPr id="47" name="Google Shape;47;p18"/>
          <p:cNvPicPr preferRelativeResize="0"/>
          <p:nvPr/>
        </p:nvPicPr>
        <p:blipFill rotWithShape="1">
          <a:blip r:embed="rId3">
            <a:alphaModFix/>
          </a:blip>
          <a:srcRect/>
          <a:stretch/>
        </p:blipFill>
        <p:spPr>
          <a:xfrm>
            <a:off x="545770" y="349753"/>
            <a:ext cx="1541866" cy="63530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tellysbilde 4">
  <p:cSld name="Tittellysbilde 4">
    <p:spTree>
      <p:nvGrpSpPr>
        <p:cNvPr id="1" name="Shape 48"/>
        <p:cNvGrpSpPr/>
        <p:nvPr/>
      </p:nvGrpSpPr>
      <p:grpSpPr>
        <a:xfrm>
          <a:off x="0" y="0"/>
          <a:ext cx="0" cy="0"/>
          <a:chOff x="0" y="0"/>
          <a:chExt cx="0" cy="0"/>
        </a:xfrm>
      </p:grpSpPr>
      <p:sp>
        <p:nvSpPr>
          <p:cNvPr id="49" name="Google Shape;49;p19"/>
          <p:cNvSpPr/>
          <p:nvPr/>
        </p:nvSpPr>
        <p:spPr>
          <a:xfrm>
            <a:off x="0" y="0"/>
            <a:ext cx="12192000" cy="6858000"/>
          </a:xfrm>
          <a:prstGeom prst="rect">
            <a:avLst/>
          </a:prstGeom>
          <a:solidFill>
            <a:srgbClr val="F28A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no-NO" sz="1800">
                <a:solidFill>
                  <a:schemeClr val="lt1"/>
                </a:solidFill>
                <a:latin typeface="Calibri"/>
                <a:ea typeface="Calibri"/>
                <a:cs typeface="Calibri"/>
                <a:sym typeface="Calibri"/>
              </a:rPr>
              <a:t> </a:t>
            </a:r>
            <a:endParaRPr/>
          </a:p>
        </p:txBody>
      </p:sp>
      <p:sp>
        <p:nvSpPr>
          <p:cNvPr id="50" name="Google Shape;50;p19"/>
          <p:cNvSpPr txBox="1">
            <a:spLocks noGrp="1"/>
          </p:cNvSpPr>
          <p:nvPr>
            <p:ph type="ctrTitle"/>
          </p:nvPr>
        </p:nvSpPr>
        <p:spPr>
          <a:xfrm>
            <a:off x="525964" y="1098207"/>
            <a:ext cx="6779076" cy="2387600"/>
          </a:xfrm>
          <a:prstGeom prst="rect">
            <a:avLst/>
          </a:prstGeom>
          <a:noFill/>
          <a:ln>
            <a:noFill/>
          </a:ln>
        </p:spPr>
        <p:txBody>
          <a:bodyPr spcFirstLastPara="1" wrap="square" lIns="90000"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51" name="Google Shape;51;p19"/>
          <p:cNvCxnSpPr/>
          <p:nvPr/>
        </p:nvCxnSpPr>
        <p:spPr>
          <a:xfrm>
            <a:off x="0" y="3741305"/>
            <a:ext cx="861060" cy="0"/>
          </a:xfrm>
          <a:prstGeom prst="straightConnector1">
            <a:avLst/>
          </a:prstGeom>
          <a:noFill/>
          <a:ln w="34925" cap="flat" cmpd="sng">
            <a:solidFill>
              <a:srgbClr val="6B4796"/>
            </a:solidFill>
            <a:prstDash val="solid"/>
            <a:miter lim="800000"/>
            <a:headEnd type="none" w="sm" len="sm"/>
            <a:tailEnd type="none" w="sm" len="sm"/>
          </a:ln>
        </p:spPr>
      </p:cxnSp>
      <p:sp>
        <p:nvSpPr>
          <p:cNvPr id="52" name="Google Shape;52;p19"/>
          <p:cNvSpPr txBox="1">
            <a:spLocks noGrp="1"/>
          </p:cNvSpPr>
          <p:nvPr>
            <p:ph type="subTitle" idx="1"/>
          </p:nvPr>
        </p:nvSpPr>
        <p:spPr>
          <a:xfrm>
            <a:off x="545770" y="4154935"/>
            <a:ext cx="6815025" cy="1552646"/>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1800"/>
              <a:buNone/>
              <a:defRPr sz="18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3" name="Google Shape;53;p19"/>
          <p:cNvPicPr preferRelativeResize="0"/>
          <p:nvPr/>
        </p:nvPicPr>
        <p:blipFill rotWithShape="1">
          <a:blip r:embed="rId2">
            <a:alphaModFix/>
          </a:blip>
          <a:srcRect l="10749" t="9200" r="24131" b="8300"/>
          <a:stretch/>
        </p:blipFill>
        <p:spPr>
          <a:xfrm>
            <a:off x="7215447" y="0"/>
            <a:ext cx="4976553" cy="6858000"/>
          </a:xfrm>
          <a:prstGeom prst="rect">
            <a:avLst/>
          </a:prstGeom>
          <a:noFill/>
          <a:ln>
            <a:noFill/>
          </a:ln>
        </p:spPr>
      </p:pic>
      <p:pic>
        <p:nvPicPr>
          <p:cNvPr id="54" name="Google Shape;54;p19"/>
          <p:cNvPicPr preferRelativeResize="0"/>
          <p:nvPr/>
        </p:nvPicPr>
        <p:blipFill rotWithShape="1">
          <a:blip r:embed="rId3">
            <a:alphaModFix/>
          </a:blip>
          <a:srcRect/>
          <a:stretch/>
        </p:blipFill>
        <p:spPr>
          <a:xfrm>
            <a:off x="545770" y="351643"/>
            <a:ext cx="1541866" cy="63530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tellysbilde 2">
  <p:cSld name="Tittellysbilde 2">
    <p:spTree>
      <p:nvGrpSpPr>
        <p:cNvPr id="1" name="Shape 55"/>
        <p:cNvGrpSpPr/>
        <p:nvPr/>
      </p:nvGrpSpPr>
      <p:grpSpPr>
        <a:xfrm>
          <a:off x="0" y="0"/>
          <a:ext cx="0" cy="0"/>
          <a:chOff x="0" y="0"/>
          <a:chExt cx="0" cy="0"/>
        </a:xfrm>
      </p:grpSpPr>
      <p:sp>
        <p:nvSpPr>
          <p:cNvPr id="56" name="Google Shape;56;p2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 name="Google Shape;57;p20"/>
          <p:cNvSpPr txBox="1">
            <a:spLocks noGrp="1"/>
          </p:cNvSpPr>
          <p:nvPr>
            <p:ph type="ctrTitle"/>
          </p:nvPr>
        </p:nvSpPr>
        <p:spPr>
          <a:xfrm>
            <a:off x="525964" y="1098207"/>
            <a:ext cx="6779076" cy="2387600"/>
          </a:xfrm>
          <a:prstGeom prst="rect">
            <a:avLst/>
          </a:prstGeom>
          <a:noFill/>
          <a:ln>
            <a:noFill/>
          </a:ln>
        </p:spPr>
        <p:txBody>
          <a:bodyPr spcFirstLastPara="1" wrap="square" lIns="90000"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58" name="Google Shape;58;p20"/>
          <p:cNvCxnSpPr/>
          <p:nvPr/>
        </p:nvCxnSpPr>
        <p:spPr>
          <a:xfrm>
            <a:off x="0" y="3741305"/>
            <a:ext cx="861060" cy="0"/>
          </a:xfrm>
          <a:prstGeom prst="straightConnector1">
            <a:avLst/>
          </a:prstGeom>
          <a:noFill/>
          <a:ln w="34925" cap="flat" cmpd="sng">
            <a:solidFill>
              <a:srgbClr val="F39662"/>
            </a:solidFill>
            <a:prstDash val="solid"/>
            <a:miter lim="800000"/>
            <a:headEnd type="none" w="sm" len="sm"/>
            <a:tailEnd type="none" w="sm" len="sm"/>
          </a:ln>
        </p:spPr>
      </p:cxnSp>
      <p:sp>
        <p:nvSpPr>
          <p:cNvPr id="59" name="Google Shape;59;p20"/>
          <p:cNvSpPr txBox="1">
            <a:spLocks noGrp="1"/>
          </p:cNvSpPr>
          <p:nvPr>
            <p:ph type="subTitle" idx="1"/>
          </p:nvPr>
        </p:nvSpPr>
        <p:spPr>
          <a:xfrm>
            <a:off x="545770" y="4154935"/>
            <a:ext cx="6815025" cy="1552646"/>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1800"/>
              <a:buNone/>
              <a:defRPr sz="18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60" name="Google Shape;60;p20"/>
          <p:cNvPicPr preferRelativeResize="0"/>
          <p:nvPr/>
        </p:nvPicPr>
        <p:blipFill rotWithShape="1">
          <a:blip r:embed="rId2">
            <a:alphaModFix/>
          </a:blip>
          <a:srcRect l="10749" t="9200" r="24131" b="8300"/>
          <a:stretch/>
        </p:blipFill>
        <p:spPr>
          <a:xfrm>
            <a:off x="7215447" y="0"/>
            <a:ext cx="4976553" cy="6858000"/>
          </a:xfrm>
          <a:prstGeom prst="rect">
            <a:avLst/>
          </a:prstGeom>
          <a:noFill/>
          <a:ln>
            <a:noFill/>
          </a:ln>
        </p:spPr>
      </p:pic>
      <p:pic>
        <p:nvPicPr>
          <p:cNvPr id="61" name="Google Shape;61;p20"/>
          <p:cNvPicPr preferRelativeResize="0"/>
          <p:nvPr/>
        </p:nvPicPr>
        <p:blipFill rotWithShape="1">
          <a:blip r:embed="rId3">
            <a:alphaModFix/>
          </a:blip>
          <a:srcRect/>
          <a:stretch/>
        </p:blipFill>
        <p:spPr>
          <a:xfrm>
            <a:off x="545770" y="351643"/>
            <a:ext cx="1541866" cy="63530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Bare tittel">
  <p:cSld name="1_Bare tittel">
    <p:spTree>
      <p:nvGrpSpPr>
        <p:cNvPr id="1" name="Shape 62"/>
        <p:cNvGrpSpPr/>
        <p:nvPr/>
      </p:nvGrpSpPr>
      <p:grpSpPr>
        <a:xfrm>
          <a:off x="0" y="0"/>
          <a:ext cx="0" cy="0"/>
          <a:chOff x="0" y="0"/>
          <a:chExt cx="0" cy="0"/>
        </a:xfrm>
      </p:grpSpPr>
      <p:cxnSp>
        <p:nvCxnSpPr>
          <p:cNvPr id="63" name="Google Shape;63;p21"/>
          <p:cNvCxnSpPr/>
          <p:nvPr/>
        </p:nvCxnSpPr>
        <p:spPr>
          <a:xfrm>
            <a:off x="0" y="1739662"/>
            <a:ext cx="861060" cy="0"/>
          </a:xfrm>
          <a:prstGeom prst="straightConnector1">
            <a:avLst/>
          </a:prstGeom>
          <a:noFill/>
          <a:ln w="34925" cap="flat" cmpd="sng">
            <a:solidFill>
              <a:srgbClr val="F39662"/>
            </a:solidFill>
            <a:prstDash val="solid"/>
            <a:miter lim="800000"/>
            <a:headEnd type="none" w="sm" len="sm"/>
            <a:tailEnd type="none" w="sm" len="sm"/>
          </a:ln>
        </p:spPr>
      </p:cxnSp>
      <p:sp>
        <p:nvSpPr>
          <p:cNvPr id="64" name="Google Shape;64;p21"/>
          <p:cNvSpPr txBox="1">
            <a:spLocks noGrp="1"/>
          </p:cNvSpPr>
          <p:nvPr>
            <p:ph type="dt" idx="10"/>
          </p:nvPr>
        </p:nvSpPr>
        <p:spPr>
          <a:xfrm>
            <a:off x="521261" y="6356350"/>
            <a:ext cx="305543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1"/>
          <p:cNvSpPr txBox="1">
            <a:spLocks noGrp="1"/>
          </p:cNvSpPr>
          <p:nvPr>
            <p:ph type="ftr" idx="11"/>
          </p:nvPr>
        </p:nvSpPr>
        <p:spPr>
          <a:xfrm>
            <a:off x="4292784"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1"/>
          <p:cNvSpPr txBox="1">
            <a:spLocks noGrp="1"/>
          </p:cNvSpPr>
          <p:nvPr>
            <p:ph type="sldNum" idx="12"/>
          </p:nvPr>
        </p:nvSpPr>
        <p:spPr>
          <a:xfrm>
            <a:off x="9123672" y="6356350"/>
            <a:ext cx="255177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
        <p:nvSpPr>
          <p:cNvPr id="67" name="Google Shape;67;p21"/>
          <p:cNvSpPr txBox="1">
            <a:spLocks noGrp="1"/>
          </p:cNvSpPr>
          <p:nvPr>
            <p:ph type="title"/>
          </p:nvPr>
        </p:nvSpPr>
        <p:spPr>
          <a:xfrm>
            <a:off x="521260" y="388938"/>
            <a:ext cx="11149480" cy="1214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8" name="Google Shape;68;p21"/>
          <p:cNvPicPr preferRelativeResize="0"/>
          <p:nvPr/>
        </p:nvPicPr>
        <p:blipFill rotWithShape="1">
          <a:blip r:embed="rId2">
            <a:alphaModFix/>
          </a:blip>
          <a:srcRect/>
          <a:stretch/>
        </p:blipFill>
        <p:spPr>
          <a:xfrm>
            <a:off x="11306829" y="5226845"/>
            <a:ext cx="885171" cy="163115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dt" idx="10"/>
          </p:nvPr>
        </p:nvSpPr>
        <p:spPr>
          <a:xfrm>
            <a:off x="521261" y="6356350"/>
            <a:ext cx="3055435"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2"/>
          <p:cNvSpPr txBox="1">
            <a:spLocks noGrp="1"/>
          </p:cNvSpPr>
          <p:nvPr>
            <p:ph type="sldNum" idx="12"/>
          </p:nvPr>
        </p:nvSpPr>
        <p:spPr>
          <a:xfrm>
            <a:off x="9123672" y="6356350"/>
            <a:ext cx="2551772"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rgbClr val="888888"/>
                </a:solidFill>
                <a:latin typeface="Calibri"/>
                <a:ea typeface="Calibri"/>
                <a:cs typeface="Calibri"/>
                <a:sym typeface="Calibri"/>
              </a:defRPr>
            </a:lvl1pPr>
            <a:lvl2pPr marL="0" marR="0" lvl="1" indent="0" algn="r" rtl="0">
              <a:spcBef>
                <a:spcPts val="0"/>
              </a:spcBef>
              <a:buNone/>
              <a:defRPr sz="1000" b="0" i="0" u="none" strike="noStrike" cap="none">
                <a:solidFill>
                  <a:srgbClr val="888888"/>
                </a:solidFill>
                <a:latin typeface="Calibri"/>
                <a:ea typeface="Calibri"/>
                <a:cs typeface="Calibri"/>
                <a:sym typeface="Calibri"/>
              </a:defRPr>
            </a:lvl2pPr>
            <a:lvl3pPr marL="0" marR="0" lvl="2" indent="0" algn="r" rtl="0">
              <a:spcBef>
                <a:spcPts val="0"/>
              </a:spcBef>
              <a:buNone/>
              <a:defRPr sz="1000" b="0" i="0" u="none" strike="noStrike" cap="none">
                <a:solidFill>
                  <a:srgbClr val="888888"/>
                </a:solidFill>
                <a:latin typeface="Calibri"/>
                <a:ea typeface="Calibri"/>
                <a:cs typeface="Calibri"/>
                <a:sym typeface="Calibri"/>
              </a:defRPr>
            </a:lvl3pPr>
            <a:lvl4pPr marL="0" marR="0" lvl="3" indent="0" algn="r" rtl="0">
              <a:spcBef>
                <a:spcPts val="0"/>
              </a:spcBef>
              <a:buNone/>
              <a:defRPr sz="1000" b="0" i="0" u="none" strike="noStrike" cap="none">
                <a:solidFill>
                  <a:srgbClr val="888888"/>
                </a:solidFill>
                <a:latin typeface="Calibri"/>
                <a:ea typeface="Calibri"/>
                <a:cs typeface="Calibri"/>
                <a:sym typeface="Calibri"/>
              </a:defRPr>
            </a:lvl4pPr>
            <a:lvl5pPr marL="0" marR="0" lvl="4" indent="0" algn="r" rtl="0">
              <a:spcBef>
                <a:spcPts val="0"/>
              </a:spcBef>
              <a:buNone/>
              <a:defRPr sz="1000" b="0" i="0" u="none" strike="noStrike" cap="none">
                <a:solidFill>
                  <a:srgbClr val="888888"/>
                </a:solidFill>
                <a:latin typeface="Calibri"/>
                <a:ea typeface="Calibri"/>
                <a:cs typeface="Calibri"/>
                <a:sym typeface="Calibri"/>
              </a:defRPr>
            </a:lvl5pPr>
            <a:lvl6pPr marL="0" marR="0" lvl="5" indent="0" algn="r" rtl="0">
              <a:spcBef>
                <a:spcPts val="0"/>
              </a:spcBef>
              <a:buNone/>
              <a:defRPr sz="1000" b="0" i="0" u="none" strike="noStrike" cap="none">
                <a:solidFill>
                  <a:srgbClr val="888888"/>
                </a:solidFill>
                <a:latin typeface="Calibri"/>
                <a:ea typeface="Calibri"/>
                <a:cs typeface="Calibri"/>
                <a:sym typeface="Calibri"/>
              </a:defRPr>
            </a:lvl6pPr>
            <a:lvl7pPr marL="0" marR="0" lvl="6" indent="0" algn="r" rtl="0">
              <a:spcBef>
                <a:spcPts val="0"/>
              </a:spcBef>
              <a:buNone/>
              <a:defRPr sz="1000" b="0" i="0" u="none" strike="noStrike" cap="none">
                <a:solidFill>
                  <a:srgbClr val="888888"/>
                </a:solidFill>
                <a:latin typeface="Calibri"/>
                <a:ea typeface="Calibri"/>
                <a:cs typeface="Calibri"/>
                <a:sym typeface="Calibri"/>
              </a:defRPr>
            </a:lvl7pPr>
            <a:lvl8pPr marL="0" marR="0" lvl="7" indent="0" algn="r" rtl="0">
              <a:spcBef>
                <a:spcPts val="0"/>
              </a:spcBef>
              <a:buNone/>
              <a:defRPr sz="1000" b="0" i="0" u="none" strike="noStrike" cap="none">
                <a:solidFill>
                  <a:srgbClr val="888888"/>
                </a:solidFill>
                <a:latin typeface="Calibri"/>
                <a:ea typeface="Calibri"/>
                <a:cs typeface="Calibri"/>
                <a:sym typeface="Calibri"/>
              </a:defRPr>
            </a:lvl8pPr>
            <a:lvl9pPr marL="0" marR="0" lvl="8" indent="0" algn="r" rtl="0">
              <a:spcBef>
                <a:spcPts val="0"/>
              </a:spcBef>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
        <p:nvSpPr>
          <p:cNvPr id="12" name="Google Shape;12;p12"/>
          <p:cNvSpPr txBox="1">
            <a:spLocks noGrp="1"/>
          </p:cNvSpPr>
          <p:nvPr>
            <p:ph type="ftr" idx="11"/>
          </p:nvPr>
        </p:nvSpPr>
        <p:spPr>
          <a:xfrm>
            <a:off x="4292784"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body" idx="1"/>
          </p:nvPr>
        </p:nvSpPr>
        <p:spPr>
          <a:xfrm>
            <a:off x="525965" y="2082297"/>
            <a:ext cx="11149479" cy="4094666"/>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title"/>
          </p:nvPr>
        </p:nvSpPr>
        <p:spPr>
          <a:xfrm>
            <a:off x="521260" y="298625"/>
            <a:ext cx="11149480" cy="1325563"/>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14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10c352fa9c6_0_0"/>
          <p:cNvSpPr txBox="1">
            <a:spLocks noGrp="1"/>
          </p:cNvSpPr>
          <p:nvPr>
            <p:ph type="ctrTitle"/>
          </p:nvPr>
        </p:nvSpPr>
        <p:spPr>
          <a:prstGeom prst="rect">
            <a:avLst/>
          </a:prstGeom>
          <a:noFill/>
          <a:ln>
            <a:noFill/>
          </a:ln>
        </p:spPr>
        <p:txBody>
          <a:bodyPr spcFirstLastPara="1" wrap="square" lIns="90000"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no-NO"/>
              <a:t>Kafédialog</a:t>
            </a:r>
            <a:endParaRPr/>
          </a:p>
        </p:txBody>
      </p:sp>
      <p:sp>
        <p:nvSpPr>
          <p:cNvPr id="153" name="Google Shape;153;g10c352fa9c6_0_0"/>
          <p:cNvSpPr txBox="1">
            <a:spLocks noGrp="1"/>
          </p:cNvSpPr>
          <p:nvPr>
            <p:ph type="subTitle" idx="1"/>
          </p:nvPr>
        </p:nvSpPr>
        <p:spPr>
          <a:prstGeom prst="rect">
            <a:avLst/>
          </a:prstGeom>
        </p:spPr>
        <p:txBody>
          <a:bodyPr spcFirstLastPara="1" wrap="square" lIns="91425" tIns="45700" rIns="91425" bIns="45700" anchor="t" anchorCtr="0">
            <a:normAutofit/>
          </a:bodyPr>
          <a:lstStyle/>
          <a:p>
            <a:pPr marL="0" lvl="0" indent="0" algn="l" rtl="0">
              <a:lnSpc>
                <a:spcPct val="115000"/>
              </a:lnSpc>
              <a:spcBef>
                <a:spcPts val="1000"/>
              </a:spcBef>
              <a:spcAft>
                <a:spcPts val="0"/>
              </a:spcAft>
              <a:buNone/>
            </a:pPr>
            <a:r>
              <a:rPr lang="no-NO" sz="1600"/>
              <a:t>En kafédialog er et arbeidsmøte med relativt uformell form. Her finner dere fremgangsmåte og eksempler på materiale. I veilederen finner dere også en mal for kjøreplan. </a:t>
            </a:r>
            <a:endParaRPr sz="1600"/>
          </a:p>
        </p:txBody>
      </p:sp>
      <p:pic>
        <p:nvPicPr>
          <p:cNvPr id="155" name="Google Shape;155;g10c352fa9c6_0_0"/>
          <p:cNvPicPr preferRelativeResize="0"/>
          <p:nvPr/>
        </p:nvPicPr>
        <p:blipFill>
          <a:blip r:embed="rId3">
            <a:alphaModFix/>
          </a:blip>
          <a:stretch>
            <a:fillRect/>
          </a:stretch>
        </p:blipFill>
        <p:spPr>
          <a:xfrm>
            <a:off x="7539825" y="869225"/>
            <a:ext cx="3953149" cy="3940249"/>
          </a:xfrm>
          <a:prstGeom prst="rect">
            <a:avLst/>
          </a:prstGeom>
          <a:noFill/>
          <a:ln>
            <a:noFill/>
          </a:ln>
        </p:spPr>
      </p:pic>
      <p:sp>
        <p:nvSpPr>
          <p:cNvPr id="156" name="Google Shape;156;g10c352fa9c6_0_0"/>
          <p:cNvSpPr txBox="1"/>
          <p:nvPr/>
        </p:nvSpPr>
        <p:spPr>
          <a:xfrm>
            <a:off x="525964" y="6127195"/>
            <a:ext cx="2153700" cy="3681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1000"/>
              </a:spcBef>
              <a:spcAft>
                <a:spcPts val="0"/>
              </a:spcAft>
              <a:buNone/>
            </a:pPr>
            <a:r>
              <a:rPr lang="no-NO" sz="1000" i="1" dirty="0">
                <a:solidFill>
                  <a:srgbClr val="000000"/>
                </a:solidFill>
                <a:latin typeface="Calibri"/>
                <a:ea typeface="Calibri"/>
                <a:cs typeface="Calibri"/>
                <a:sym typeface="Calibri"/>
              </a:rPr>
              <a:t>Verktøy tilknyttet Veileder for flere engasjerte seniorer i lokalmiljøet</a:t>
            </a:r>
            <a:endParaRPr sz="1000" i="1" dirty="0">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g110c7db0e68_0_5"/>
          <p:cNvSpPr txBox="1"/>
          <p:nvPr/>
        </p:nvSpPr>
        <p:spPr>
          <a:xfrm>
            <a:off x="521259" y="309915"/>
            <a:ext cx="7242000" cy="12141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F28A49"/>
              </a:buClr>
              <a:buSzPts val="1800"/>
              <a:buFont typeface="Calibri"/>
              <a:buNone/>
            </a:pPr>
            <a:r>
              <a:rPr lang="no-NO"/>
              <a:t>Introduksjon</a:t>
            </a:r>
            <a:endParaRPr/>
          </a:p>
          <a:p>
            <a:pPr marL="0" marR="0" lvl="0" indent="0" algn="l" rtl="0">
              <a:lnSpc>
                <a:spcPct val="90000"/>
              </a:lnSpc>
              <a:spcBef>
                <a:spcPts val="0"/>
              </a:spcBef>
              <a:spcAft>
                <a:spcPts val="0"/>
              </a:spcAft>
              <a:buClr>
                <a:srgbClr val="F28A49"/>
              </a:buClr>
              <a:buSzPts val="1800"/>
              <a:buFont typeface="Calibri"/>
              <a:buNone/>
            </a:pPr>
            <a:endParaRPr/>
          </a:p>
          <a:p>
            <a:pPr marL="0" lvl="0" indent="0" algn="l" rtl="0">
              <a:lnSpc>
                <a:spcPct val="90000"/>
              </a:lnSpc>
              <a:spcBef>
                <a:spcPts val="0"/>
              </a:spcBef>
              <a:spcAft>
                <a:spcPts val="0"/>
              </a:spcAft>
              <a:buClr>
                <a:schemeClr val="dk1"/>
              </a:buClr>
              <a:buSzPts val="3200"/>
              <a:buFont typeface="Calibri"/>
              <a:buNone/>
            </a:pPr>
            <a:r>
              <a:rPr lang="no-NO" sz="3200" b="1">
                <a:solidFill>
                  <a:schemeClr val="dk1"/>
                </a:solidFill>
                <a:latin typeface="Calibri"/>
                <a:ea typeface="Calibri"/>
                <a:cs typeface="Calibri"/>
                <a:sym typeface="Calibri"/>
              </a:rPr>
              <a:t>Kafédialog</a:t>
            </a:r>
            <a:endParaRPr sz="3000" b="1">
              <a:solidFill>
                <a:schemeClr val="dk1"/>
              </a:solidFill>
              <a:latin typeface="Calibri"/>
              <a:ea typeface="Calibri"/>
              <a:cs typeface="Calibri"/>
              <a:sym typeface="Calibri"/>
            </a:endParaRPr>
          </a:p>
        </p:txBody>
      </p:sp>
      <p:sp>
        <p:nvSpPr>
          <p:cNvPr id="163" name="Google Shape;163;g110c7db0e68_0_5"/>
          <p:cNvSpPr txBox="1"/>
          <p:nvPr/>
        </p:nvSpPr>
        <p:spPr>
          <a:xfrm>
            <a:off x="521250" y="2000675"/>
            <a:ext cx="5683800" cy="3155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Clr>
                <a:schemeClr val="lt1"/>
              </a:buClr>
              <a:buSzPts val="1800"/>
              <a:buFont typeface="Arial"/>
              <a:buNone/>
            </a:pPr>
            <a:r>
              <a:rPr lang="no-NO" sz="1600">
                <a:solidFill>
                  <a:schemeClr val="dk1"/>
                </a:solidFill>
                <a:latin typeface="Calibri"/>
                <a:ea typeface="Calibri"/>
                <a:cs typeface="Calibri"/>
                <a:sym typeface="Calibri"/>
              </a:rPr>
              <a:t>En kafédialog, eller workshop, er et arbeidsmøte med en samling av mennesker, gjerne i grupper, der de jobber aktivt sammen med ulike oppgaver eller diskusjonstemaer. Dette kan være en nyttig metode for å kartlegge f.eks. ulik motivasjon, behov, utfordringer og muligheter. Kafédialog kan også være et idé-møte for å komme opp med mange ulike idéer til hvordan seniorenes ressurser kan komme seniorene selv og deres lokalmiljø til gode. </a:t>
            </a:r>
            <a:endParaRPr sz="1600">
              <a:solidFill>
                <a:schemeClr val="dk1"/>
              </a:solidFill>
              <a:latin typeface="Calibri"/>
              <a:ea typeface="Calibri"/>
              <a:cs typeface="Calibri"/>
              <a:sym typeface="Calibri"/>
            </a:endParaRPr>
          </a:p>
          <a:p>
            <a:pPr marL="0" marR="0" lvl="0" indent="0" algn="l" rtl="0">
              <a:lnSpc>
                <a:spcPct val="100000"/>
              </a:lnSpc>
              <a:spcBef>
                <a:spcPts val="1000"/>
              </a:spcBef>
              <a:spcAft>
                <a:spcPts val="0"/>
              </a:spcAft>
              <a:buClr>
                <a:schemeClr val="lt1"/>
              </a:buClr>
              <a:buSzPts val="1800"/>
              <a:buFont typeface="Arial"/>
              <a:buNone/>
            </a:pPr>
            <a:r>
              <a:rPr lang="no-NO" sz="1600">
                <a:solidFill>
                  <a:schemeClr val="dk1"/>
                </a:solidFill>
                <a:latin typeface="Calibri"/>
                <a:ea typeface="Calibri"/>
                <a:cs typeface="Calibri"/>
                <a:sym typeface="Calibri"/>
              </a:rPr>
              <a:t>Dette er ment å ha en uformell form og lave skuldre, både for dere som arrangerer og de som deltar. Tenk på hvor i lokalmiljøet det kan passe å holde en slik kafédialog, for eksempel kroa eller biblioteket.</a:t>
            </a:r>
            <a:endParaRPr sz="1600">
              <a:latin typeface="Calibri"/>
              <a:ea typeface="Calibri"/>
              <a:cs typeface="Calibri"/>
              <a:sym typeface="Calibri"/>
            </a:endParaRPr>
          </a:p>
        </p:txBody>
      </p:sp>
      <p:pic>
        <p:nvPicPr>
          <p:cNvPr id="164" name="Google Shape;164;g110c7db0e68_0_5"/>
          <p:cNvPicPr preferRelativeResize="0"/>
          <p:nvPr/>
        </p:nvPicPr>
        <p:blipFill>
          <a:blip r:embed="rId3">
            <a:alphaModFix/>
          </a:blip>
          <a:stretch>
            <a:fillRect/>
          </a:stretch>
        </p:blipFill>
        <p:spPr>
          <a:xfrm>
            <a:off x="7889825" y="2005113"/>
            <a:ext cx="2974025" cy="2847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Google Shape;170;g110c7db0e68_0_150"/>
          <p:cNvSpPr txBox="1"/>
          <p:nvPr/>
        </p:nvSpPr>
        <p:spPr>
          <a:xfrm>
            <a:off x="521259" y="309915"/>
            <a:ext cx="7242000" cy="12141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F28A49"/>
              </a:buClr>
              <a:buSzPts val="1800"/>
              <a:buFont typeface="Calibri"/>
              <a:buNone/>
            </a:pPr>
            <a:endParaRPr/>
          </a:p>
          <a:p>
            <a:pPr marL="0" lvl="0" indent="0" algn="l" rtl="0">
              <a:lnSpc>
                <a:spcPct val="90000"/>
              </a:lnSpc>
              <a:spcBef>
                <a:spcPts val="0"/>
              </a:spcBef>
              <a:spcAft>
                <a:spcPts val="0"/>
              </a:spcAft>
              <a:buClr>
                <a:schemeClr val="dk1"/>
              </a:buClr>
              <a:buSzPts val="3200"/>
              <a:buFont typeface="Calibri"/>
              <a:buNone/>
            </a:pPr>
            <a:r>
              <a:rPr lang="no-NO" sz="3200" b="1">
                <a:solidFill>
                  <a:schemeClr val="dk1"/>
                </a:solidFill>
                <a:latin typeface="Calibri"/>
                <a:ea typeface="Calibri"/>
                <a:cs typeface="Calibri"/>
                <a:sym typeface="Calibri"/>
              </a:rPr>
              <a:t>Planlegge</a:t>
            </a:r>
            <a:endParaRPr sz="3000" b="1">
              <a:solidFill>
                <a:schemeClr val="dk1"/>
              </a:solidFill>
              <a:latin typeface="Calibri"/>
              <a:ea typeface="Calibri"/>
              <a:cs typeface="Calibri"/>
              <a:sym typeface="Calibri"/>
            </a:endParaRPr>
          </a:p>
        </p:txBody>
      </p:sp>
      <p:sp>
        <p:nvSpPr>
          <p:cNvPr id="171" name="Google Shape;171;g110c7db0e68_0_150"/>
          <p:cNvSpPr txBox="1"/>
          <p:nvPr/>
        </p:nvSpPr>
        <p:spPr>
          <a:xfrm>
            <a:off x="521250" y="2000675"/>
            <a:ext cx="5146500" cy="4820400"/>
          </a:xfrm>
          <a:prstGeom prst="rect">
            <a:avLst/>
          </a:prstGeom>
          <a:noFill/>
          <a:ln>
            <a:noFill/>
          </a:ln>
        </p:spPr>
        <p:txBody>
          <a:bodyPr spcFirstLastPara="1" wrap="square" lIns="91425" tIns="45700" rIns="91425" bIns="45700" anchor="t" anchorCtr="0">
            <a:noAutofit/>
          </a:bodyPr>
          <a:lstStyle/>
          <a:p>
            <a:pPr marL="457200" marR="158115" lvl="0" indent="-330200" algn="l" rtl="0">
              <a:spcBef>
                <a:spcPts val="0"/>
              </a:spcBef>
              <a:spcAft>
                <a:spcPts val="0"/>
              </a:spcAft>
              <a:buClr>
                <a:schemeClr val="dk1"/>
              </a:buClr>
              <a:buSzPts val="1600"/>
              <a:buFont typeface="Calibri"/>
              <a:buChar char="●"/>
            </a:pPr>
            <a:r>
              <a:rPr lang="no-NO" sz="1600" b="1">
                <a:solidFill>
                  <a:schemeClr val="dk1"/>
                </a:solidFill>
                <a:latin typeface="Calibri"/>
                <a:ea typeface="Calibri"/>
                <a:cs typeface="Calibri"/>
                <a:sym typeface="Calibri"/>
              </a:rPr>
              <a:t>Definere mål med kafédialogen.</a:t>
            </a:r>
            <a:r>
              <a:rPr lang="no-NO" sz="1600">
                <a:solidFill>
                  <a:schemeClr val="dk1"/>
                </a:solidFill>
                <a:latin typeface="Calibri"/>
                <a:ea typeface="Calibri"/>
                <a:cs typeface="Calibri"/>
                <a:sym typeface="Calibri"/>
              </a:rPr>
              <a:t> Hva vil dere utforske og kartlegge? Hva vil dere vite mer om, validere eller få hjelp til å prioritere?</a:t>
            </a:r>
            <a:br>
              <a:rPr lang="no-NO"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a:p>
            <a:pPr marL="457200" marR="158115" lvl="0" indent="-330200" algn="l" rtl="0">
              <a:spcBef>
                <a:spcPts val="0"/>
              </a:spcBef>
              <a:spcAft>
                <a:spcPts val="0"/>
              </a:spcAft>
              <a:buClr>
                <a:schemeClr val="dk1"/>
              </a:buClr>
              <a:buSzPts val="1600"/>
              <a:buFont typeface="Calibri"/>
              <a:buChar char="●"/>
            </a:pPr>
            <a:r>
              <a:rPr lang="no-NO" sz="1600" b="1">
                <a:solidFill>
                  <a:schemeClr val="dk1"/>
                </a:solidFill>
                <a:latin typeface="Calibri"/>
                <a:ea typeface="Calibri"/>
                <a:cs typeface="Calibri"/>
                <a:sym typeface="Calibri"/>
              </a:rPr>
              <a:t>Identifisere deltakere.</a:t>
            </a:r>
            <a:r>
              <a:rPr lang="no-NO" sz="1600">
                <a:solidFill>
                  <a:schemeClr val="dk1"/>
                </a:solidFill>
                <a:latin typeface="Calibri"/>
                <a:ea typeface="Calibri"/>
                <a:cs typeface="Calibri"/>
                <a:sym typeface="Calibri"/>
              </a:rPr>
              <a:t> Hvem betyr det at dere bør invitere til kafédialogen? Tenk sammensetning av mennesker og aktører, og hvilke ulike perspektiver som bør inkluderes for å få nyanserte samtaler.</a:t>
            </a:r>
            <a:br>
              <a:rPr lang="no-NO"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a:p>
            <a:pPr marL="457200" marR="158115" lvl="0" indent="-330200" algn="l" rtl="0">
              <a:spcBef>
                <a:spcPts val="0"/>
              </a:spcBef>
              <a:spcAft>
                <a:spcPts val="0"/>
              </a:spcAft>
              <a:buClr>
                <a:schemeClr val="dk1"/>
              </a:buClr>
              <a:buSzPts val="1600"/>
              <a:buFont typeface="Calibri"/>
              <a:buChar char="●"/>
            </a:pPr>
            <a:r>
              <a:rPr lang="no-NO" sz="1600" b="1">
                <a:solidFill>
                  <a:schemeClr val="dk1"/>
                </a:solidFill>
                <a:latin typeface="Calibri"/>
                <a:ea typeface="Calibri"/>
                <a:cs typeface="Calibri"/>
                <a:sym typeface="Calibri"/>
              </a:rPr>
              <a:t>Avtale tid og sted og andre praktiske detaljer.</a:t>
            </a:r>
            <a:r>
              <a:rPr lang="no-NO" sz="1600">
                <a:solidFill>
                  <a:schemeClr val="dk1"/>
                </a:solidFill>
                <a:latin typeface="Calibri"/>
                <a:ea typeface="Calibri"/>
                <a:cs typeface="Calibri"/>
                <a:sym typeface="Calibri"/>
              </a:rPr>
              <a:t> Generelt anbefaler vi å sette av 2-3 timer per workshop (2t til workshopen + 30 min før og etter). </a:t>
            </a:r>
            <a:br>
              <a:rPr lang="no-NO"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a:p>
            <a:pPr marL="457200" marR="158115" lvl="0" indent="-330200" algn="l" rtl="0">
              <a:spcBef>
                <a:spcPts val="0"/>
              </a:spcBef>
              <a:spcAft>
                <a:spcPts val="0"/>
              </a:spcAft>
              <a:buClr>
                <a:schemeClr val="dk1"/>
              </a:buClr>
              <a:buSzPts val="1600"/>
              <a:buFont typeface="Calibri"/>
              <a:buChar char="●"/>
            </a:pPr>
            <a:r>
              <a:rPr lang="no-NO" sz="1600" b="1">
                <a:solidFill>
                  <a:schemeClr val="dk1"/>
                </a:solidFill>
                <a:latin typeface="Calibri"/>
                <a:ea typeface="Calibri"/>
                <a:cs typeface="Calibri"/>
                <a:sym typeface="Calibri"/>
              </a:rPr>
              <a:t>Invitere deltakere.</a:t>
            </a:r>
            <a:r>
              <a:rPr lang="no-NO" sz="1600">
                <a:solidFill>
                  <a:schemeClr val="dk1"/>
                </a:solidFill>
                <a:latin typeface="Calibri"/>
                <a:ea typeface="Calibri"/>
                <a:cs typeface="Calibri"/>
                <a:sym typeface="Calibri"/>
              </a:rPr>
              <a:t> Hva bør beskrives i invitasjonen? Hvordan kafédialogen presenteres kan være avgjørende for om folk vil delta - vær bevisste på hvordan dere inviterer folk til å bidra, og legg vekt på viktigheten av at nettopp </a:t>
            </a:r>
            <a:r>
              <a:rPr lang="no-NO" sz="1600" i="1">
                <a:solidFill>
                  <a:schemeClr val="dk1"/>
                </a:solidFill>
                <a:latin typeface="Calibri"/>
                <a:ea typeface="Calibri"/>
                <a:cs typeface="Calibri"/>
                <a:sym typeface="Calibri"/>
              </a:rPr>
              <a:t>din</a:t>
            </a:r>
            <a:r>
              <a:rPr lang="no-NO" sz="1600">
                <a:solidFill>
                  <a:schemeClr val="dk1"/>
                </a:solidFill>
                <a:latin typeface="Calibri"/>
                <a:ea typeface="Calibri"/>
                <a:cs typeface="Calibri"/>
                <a:sym typeface="Calibri"/>
              </a:rPr>
              <a:t> stemme høres!</a:t>
            </a:r>
            <a:endParaRPr sz="1600">
              <a:solidFill>
                <a:schemeClr val="dk1"/>
              </a:solidFill>
              <a:latin typeface="Calibri"/>
              <a:ea typeface="Calibri"/>
              <a:cs typeface="Calibri"/>
              <a:sym typeface="Calibri"/>
            </a:endParaRPr>
          </a:p>
        </p:txBody>
      </p:sp>
      <p:sp>
        <p:nvSpPr>
          <p:cNvPr id="172" name="Google Shape;172;g110c7db0e68_0_150"/>
          <p:cNvSpPr txBox="1"/>
          <p:nvPr/>
        </p:nvSpPr>
        <p:spPr>
          <a:xfrm>
            <a:off x="6273100" y="2000675"/>
            <a:ext cx="5146500" cy="5143800"/>
          </a:xfrm>
          <a:prstGeom prst="rect">
            <a:avLst/>
          </a:prstGeom>
          <a:noFill/>
          <a:ln>
            <a:noFill/>
          </a:ln>
        </p:spPr>
        <p:txBody>
          <a:bodyPr spcFirstLastPara="1" wrap="square" lIns="91425" tIns="45700" rIns="91425" bIns="45700" anchor="t" anchorCtr="0">
            <a:noAutofit/>
          </a:bodyPr>
          <a:lstStyle/>
          <a:p>
            <a:pPr marL="457200" marR="158115" lvl="0" indent="-330200" algn="l" rtl="0">
              <a:spcBef>
                <a:spcPts val="0"/>
              </a:spcBef>
              <a:spcAft>
                <a:spcPts val="0"/>
              </a:spcAft>
              <a:buClr>
                <a:schemeClr val="dk1"/>
              </a:buClr>
              <a:buSzPts val="1600"/>
              <a:buFont typeface="Calibri"/>
              <a:buChar char="●"/>
            </a:pPr>
            <a:r>
              <a:rPr lang="no-NO" sz="1600" b="1">
                <a:solidFill>
                  <a:schemeClr val="dk1"/>
                </a:solidFill>
                <a:latin typeface="Calibri"/>
                <a:ea typeface="Calibri"/>
                <a:cs typeface="Calibri"/>
                <a:sym typeface="Calibri"/>
              </a:rPr>
              <a:t>Definere agenda for kafédialogen.</a:t>
            </a:r>
            <a:r>
              <a:rPr lang="no-NO" sz="1600">
                <a:solidFill>
                  <a:schemeClr val="dk1"/>
                </a:solidFill>
                <a:latin typeface="Calibri"/>
                <a:ea typeface="Calibri"/>
                <a:cs typeface="Calibri"/>
                <a:sym typeface="Calibri"/>
              </a:rPr>
              <a:t> Hvordan skal aktivitetene/oppgavene være, og hvor lang tid trenger hver oppgave? En tidsplan for dagen kan være et fint utgangspunkt, selv om det ofte ikke blir slik man har tenkt. Hvordan skal deltakerne grupperes? Det kan være fint å sette folk med ulike perspektiver sammen for å få rike samtaler. </a:t>
            </a:r>
            <a:br>
              <a:rPr lang="no-NO"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a:p>
            <a:pPr marL="457200" marR="158115" lvl="0" indent="-330200" algn="l" rtl="0">
              <a:spcBef>
                <a:spcPts val="0"/>
              </a:spcBef>
              <a:spcAft>
                <a:spcPts val="0"/>
              </a:spcAft>
              <a:buClr>
                <a:schemeClr val="dk1"/>
              </a:buClr>
              <a:buSzPts val="1600"/>
              <a:buFont typeface="Calibri"/>
              <a:buChar char="●"/>
            </a:pPr>
            <a:r>
              <a:rPr lang="no-NO" sz="1600" b="1">
                <a:solidFill>
                  <a:schemeClr val="dk1"/>
                </a:solidFill>
                <a:latin typeface="Calibri"/>
                <a:ea typeface="Calibri"/>
                <a:cs typeface="Calibri"/>
                <a:sym typeface="Calibri"/>
              </a:rPr>
              <a:t>Definere roller.</a:t>
            </a:r>
            <a:r>
              <a:rPr lang="no-NO" sz="1600">
                <a:solidFill>
                  <a:schemeClr val="dk1"/>
                </a:solidFill>
                <a:latin typeface="Calibri"/>
                <a:ea typeface="Calibri"/>
                <a:cs typeface="Calibri"/>
                <a:sym typeface="Calibri"/>
              </a:rPr>
              <a:t> Avklar hvilke roller dere i prosjektgruppen kan ha under gjennomføringen av kafédialogen – hvem ordner det praktiske, hvem fasiliterer, hvem dokumenterer m.m. En person bør ha særlig ansvar for å følge med på tiden underveis.</a:t>
            </a:r>
            <a:br>
              <a:rPr lang="no-NO"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a:p>
            <a:pPr marL="457200" marR="158115" lvl="0" indent="-330200" algn="l" rtl="0">
              <a:spcBef>
                <a:spcPts val="0"/>
              </a:spcBef>
              <a:spcAft>
                <a:spcPts val="0"/>
              </a:spcAft>
              <a:buClr>
                <a:schemeClr val="dk1"/>
              </a:buClr>
              <a:buSzPts val="1600"/>
              <a:buFont typeface="Calibri"/>
              <a:buChar char="●"/>
            </a:pPr>
            <a:r>
              <a:rPr lang="no-NO" sz="1600" b="1">
                <a:solidFill>
                  <a:schemeClr val="dk1"/>
                </a:solidFill>
                <a:latin typeface="Calibri"/>
                <a:ea typeface="Calibri"/>
                <a:cs typeface="Calibri"/>
                <a:sym typeface="Calibri"/>
              </a:rPr>
              <a:t>Forberede aktiviteter, materiale og alt det praktiske som trenges.</a:t>
            </a:r>
            <a:r>
              <a:rPr lang="no-NO" sz="1600">
                <a:solidFill>
                  <a:schemeClr val="dk1"/>
                </a:solidFill>
                <a:latin typeface="Calibri"/>
                <a:ea typeface="Calibri"/>
                <a:cs typeface="Calibri"/>
                <a:sym typeface="Calibri"/>
              </a:rPr>
              <a:t> Hva slags utstyr trenger dere? (Post-it-lapper, penner, bordanvisning, bord og stoler, osv). Vil dere tilby deltakerne noe å spise og drikke i løpet av samlingen?</a:t>
            </a:r>
            <a:endParaRPr sz="16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sp>
        <p:nvSpPr>
          <p:cNvPr id="178" name="Google Shape;178;g110c7db0e68_0_157"/>
          <p:cNvSpPr txBox="1"/>
          <p:nvPr/>
        </p:nvSpPr>
        <p:spPr>
          <a:xfrm>
            <a:off x="521259" y="309915"/>
            <a:ext cx="7242000" cy="12141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F28A49"/>
              </a:buClr>
              <a:buSzPts val="1800"/>
              <a:buFont typeface="Calibri"/>
              <a:buNone/>
            </a:pPr>
            <a:endParaRPr/>
          </a:p>
          <a:p>
            <a:pPr marL="0" lvl="0" indent="0" algn="l" rtl="0">
              <a:lnSpc>
                <a:spcPct val="90000"/>
              </a:lnSpc>
              <a:spcBef>
                <a:spcPts val="0"/>
              </a:spcBef>
              <a:spcAft>
                <a:spcPts val="0"/>
              </a:spcAft>
              <a:buClr>
                <a:schemeClr val="dk1"/>
              </a:buClr>
              <a:buSzPts val="3200"/>
              <a:buFont typeface="Calibri"/>
              <a:buNone/>
            </a:pPr>
            <a:r>
              <a:rPr lang="no-NO" sz="3200" b="1">
                <a:solidFill>
                  <a:schemeClr val="dk1"/>
                </a:solidFill>
                <a:latin typeface="Calibri"/>
                <a:ea typeface="Calibri"/>
                <a:cs typeface="Calibri"/>
                <a:sym typeface="Calibri"/>
              </a:rPr>
              <a:t>Gjennomføring</a:t>
            </a:r>
            <a:endParaRPr sz="3000" b="1">
              <a:solidFill>
                <a:schemeClr val="dk1"/>
              </a:solidFill>
              <a:latin typeface="Calibri"/>
              <a:ea typeface="Calibri"/>
              <a:cs typeface="Calibri"/>
              <a:sym typeface="Calibri"/>
            </a:endParaRPr>
          </a:p>
        </p:txBody>
      </p:sp>
      <p:sp>
        <p:nvSpPr>
          <p:cNvPr id="179" name="Google Shape;179;g110c7db0e68_0_157"/>
          <p:cNvSpPr txBox="1"/>
          <p:nvPr/>
        </p:nvSpPr>
        <p:spPr>
          <a:xfrm>
            <a:off x="521250" y="2000675"/>
            <a:ext cx="5146500" cy="4547400"/>
          </a:xfrm>
          <a:prstGeom prst="rect">
            <a:avLst/>
          </a:prstGeom>
          <a:noFill/>
          <a:ln>
            <a:noFill/>
          </a:ln>
        </p:spPr>
        <p:txBody>
          <a:bodyPr spcFirstLastPara="1" wrap="square" lIns="91425" tIns="45700" rIns="91425" bIns="45700" anchor="t" anchorCtr="0">
            <a:noAutofit/>
          </a:bodyPr>
          <a:lstStyle/>
          <a:p>
            <a:pPr marL="457200" marR="158115" lvl="0" indent="-330200" algn="l" rtl="0">
              <a:spcBef>
                <a:spcPts val="0"/>
              </a:spcBef>
              <a:spcAft>
                <a:spcPts val="0"/>
              </a:spcAft>
              <a:buClr>
                <a:schemeClr val="dk1"/>
              </a:buClr>
              <a:buSzPts val="1600"/>
              <a:buFont typeface="Calibri"/>
              <a:buChar char="●"/>
            </a:pPr>
            <a:r>
              <a:rPr lang="no-NO" sz="1600" b="1">
                <a:solidFill>
                  <a:schemeClr val="dk1"/>
                </a:solidFill>
                <a:latin typeface="Calibri"/>
                <a:ea typeface="Calibri"/>
                <a:cs typeface="Calibri"/>
                <a:sym typeface="Calibri"/>
              </a:rPr>
              <a:t>Dere i prosjektgruppen bør møtes 30-60 min. før </a:t>
            </a:r>
            <a:r>
              <a:rPr lang="no-NO" sz="1600">
                <a:solidFill>
                  <a:schemeClr val="dk1"/>
                </a:solidFill>
                <a:latin typeface="Calibri"/>
                <a:ea typeface="Calibri"/>
                <a:cs typeface="Calibri"/>
                <a:sym typeface="Calibri"/>
              </a:rPr>
              <a:t>kafédialogen for de siste forberedelsene (bord, utstyr, mat, tekniske aspekter i tilfelle det er digitalt, osv.)</a:t>
            </a:r>
            <a:br>
              <a:rPr lang="no-NO"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a:p>
            <a:pPr marL="457200" marR="158115" lvl="0" indent="-330200" algn="l" rtl="0">
              <a:spcBef>
                <a:spcPts val="0"/>
              </a:spcBef>
              <a:spcAft>
                <a:spcPts val="0"/>
              </a:spcAft>
              <a:buClr>
                <a:schemeClr val="dk1"/>
              </a:buClr>
              <a:buSzPts val="1600"/>
              <a:buFont typeface="Calibri"/>
              <a:buChar char="●"/>
            </a:pPr>
            <a:r>
              <a:rPr lang="no-NO" sz="1600" b="1">
                <a:solidFill>
                  <a:schemeClr val="dk1"/>
                </a:solidFill>
                <a:latin typeface="Calibri"/>
                <a:ea typeface="Calibri"/>
                <a:cs typeface="Calibri"/>
                <a:sym typeface="Calibri"/>
              </a:rPr>
              <a:t>Gjennomføre og fasilitere workshop. </a:t>
            </a:r>
            <a:r>
              <a:rPr lang="no-NO" sz="1600">
                <a:solidFill>
                  <a:schemeClr val="dk1"/>
                </a:solidFill>
                <a:latin typeface="Calibri"/>
                <a:ea typeface="Calibri"/>
                <a:cs typeface="Calibri"/>
                <a:sym typeface="Calibri"/>
              </a:rPr>
              <a:t>Fasilitator(er) styrer oppgavene, introduserer og hjelper samtalene i gang. Still åpne spørsmål der det trengs. Gode oppgavebeskrivelser og aktiviteter for deltakerne kan også gjøre at de klarer seg mye selv, uten en ordstyrer. Det er ofte lurt å veksle på å la deltakerne tenke individuelt og diskutere i grupper. </a:t>
            </a:r>
            <a:endParaRPr sz="1600">
              <a:solidFill>
                <a:schemeClr val="dk1"/>
              </a:solidFill>
              <a:latin typeface="Calibri"/>
              <a:ea typeface="Calibri"/>
              <a:cs typeface="Calibri"/>
              <a:sym typeface="Calibri"/>
            </a:endParaRPr>
          </a:p>
        </p:txBody>
      </p:sp>
      <p:sp>
        <p:nvSpPr>
          <p:cNvPr id="180" name="Google Shape;180;g110c7db0e68_0_157"/>
          <p:cNvSpPr txBox="1"/>
          <p:nvPr/>
        </p:nvSpPr>
        <p:spPr>
          <a:xfrm>
            <a:off x="6166225" y="2000675"/>
            <a:ext cx="5146500" cy="4547400"/>
          </a:xfrm>
          <a:prstGeom prst="rect">
            <a:avLst/>
          </a:prstGeom>
          <a:noFill/>
          <a:ln>
            <a:noFill/>
          </a:ln>
        </p:spPr>
        <p:txBody>
          <a:bodyPr spcFirstLastPara="1" wrap="square" lIns="91425" tIns="45700" rIns="91425" bIns="45700" anchor="t" anchorCtr="0">
            <a:noAutofit/>
          </a:bodyPr>
          <a:lstStyle/>
          <a:p>
            <a:pPr marL="457200" marR="158115" lvl="0" indent="-330200" algn="l" rtl="0">
              <a:spcBef>
                <a:spcPts val="0"/>
              </a:spcBef>
              <a:spcAft>
                <a:spcPts val="0"/>
              </a:spcAft>
              <a:buClr>
                <a:schemeClr val="dk1"/>
              </a:buClr>
              <a:buSzPts val="1600"/>
              <a:buFont typeface="Calibri"/>
              <a:buChar char="●"/>
            </a:pPr>
            <a:r>
              <a:rPr lang="no-NO" sz="1600" b="1">
                <a:solidFill>
                  <a:schemeClr val="dk1"/>
                </a:solidFill>
                <a:latin typeface="Calibri"/>
                <a:ea typeface="Calibri"/>
                <a:cs typeface="Calibri"/>
                <a:sym typeface="Calibri"/>
              </a:rPr>
              <a:t>Dokumentere underveis. </a:t>
            </a:r>
            <a:r>
              <a:rPr lang="no-NO" sz="1600">
                <a:solidFill>
                  <a:schemeClr val="dk1"/>
                </a:solidFill>
                <a:latin typeface="Calibri"/>
                <a:ea typeface="Calibri"/>
                <a:cs typeface="Calibri"/>
                <a:sym typeface="Calibri"/>
              </a:rPr>
              <a:t>Lytt aktivt og ta notater underveis. Det er også lurt å legge opp til at deltakere skriver ned det de snakker om, for eksempel på et ark eller en post-it lapp. Husk å ta vare på dette i etterkant, og gjerne før det over i et format der det er lettere for dere å ta vare på det (eks. Word-dokument eller Power Point). Dokumenter gjerne med bilder, du kan ta bilder av hender som skriver på en lapp hvis deltakerne ikke ønsker å identifiseres på bildet.</a:t>
            </a:r>
            <a:br>
              <a:rPr lang="no-NO" sz="1600">
                <a:solidFill>
                  <a:schemeClr val="dk1"/>
                </a:solidFill>
                <a:latin typeface="Calibri"/>
                <a:ea typeface="Calibri"/>
                <a:cs typeface="Calibri"/>
                <a:sym typeface="Calibri"/>
              </a:rPr>
            </a:br>
            <a:endParaRPr sz="1600" u="sng">
              <a:solidFill>
                <a:srgbClr val="E36C09"/>
              </a:solidFill>
              <a:latin typeface="Calibri"/>
              <a:ea typeface="Calibri"/>
              <a:cs typeface="Calibri"/>
              <a:sym typeface="Calibri"/>
            </a:endParaRPr>
          </a:p>
          <a:p>
            <a:pPr marL="457200" marR="158115" lvl="0" indent="-330200" algn="l" rtl="0">
              <a:spcBef>
                <a:spcPts val="0"/>
              </a:spcBef>
              <a:spcAft>
                <a:spcPts val="0"/>
              </a:spcAft>
              <a:buClr>
                <a:schemeClr val="dk1"/>
              </a:buClr>
              <a:buSzPts val="1600"/>
              <a:buChar char="●"/>
            </a:pPr>
            <a:r>
              <a:rPr lang="no-NO" sz="1600" b="1">
                <a:solidFill>
                  <a:schemeClr val="dk1"/>
                </a:solidFill>
                <a:latin typeface="Calibri"/>
                <a:ea typeface="Calibri"/>
                <a:cs typeface="Calibri"/>
                <a:sym typeface="Calibri"/>
              </a:rPr>
              <a:t>Husk å sørge for at kafédialogen gir en god opplevelse for de som deltar,</a:t>
            </a:r>
            <a:r>
              <a:rPr lang="no-NO" sz="1600">
                <a:solidFill>
                  <a:schemeClr val="dk1"/>
                </a:solidFill>
                <a:latin typeface="Calibri"/>
                <a:ea typeface="Calibri"/>
                <a:cs typeface="Calibri"/>
                <a:sym typeface="Calibri"/>
              </a:rPr>
              <a:t> altså at de også får noe ut av økten. Det er også lurt å tenke gjennom hvordan avslutningen kan bli god ☺</a:t>
            </a:r>
            <a:endParaRPr sz="16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5"/>
        <p:cNvGrpSpPr/>
        <p:nvPr/>
      </p:nvGrpSpPr>
      <p:grpSpPr>
        <a:xfrm>
          <a:off x="0" y="0"/>
          <a:ext cx="0" cy="0"/>
          <a:chOff x="0" y="0"/>
          <a:chExt cx="0" cy="0"/>
        </a:xfrm>
      </p:grpSpPr>
      <p:sp>
        <p:nvSpPr>
          <p:cNvPr id="186" name="Google Shape;186;g110c7db0e68_0_165"/>
          <p:cNvSpPr txBox="1"/>
          <p:nvPr/>
        </p:nvSpPr>
        <p:spPr>
          <a:xfrm>
            <a:off x="521259" y="309915"/>
            <a:ext cx="7242000" cy="1214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28A49"/>
              </a:buClr>
              <a:buSzPts val="1800"/>
              <a:buFont typeface="Calibri"/>
              <a:buNone/>
            </a:pPr>
            <a:endParaRPr>
              <a:solidFill>
                <a:schemeClr val="dk1"/>
              </a:solidFill>
            </a:endParaRPr>
          </a:p>
          <a:p>
            <a:pPr marL="0" lvl="0" indent="0" algn="l" rtl="0">
              <a:lnSpc>
                <a:spcPct val="90000"/>
              </a:lnSpc>
              <a:spcBef>
                <a:spcPts val="0"/>
              </a:spcBef>
              <a:spcAft>
                <a:spcPts val="0"/>
              </a:spcAft>
              <a:buClr>
                <a:schemeClr val="dk1"/>
              </a:buClr>
              <a:buSzPts val="2800"/>
              <a:buFont typeface="Calibri"/>
              <a:buNone/>
            </a:pPr>
            <a:r>
              <a:rPr lang="no-NO" sz="3000" b="1">
                <a:solidFill>
                  <a:schemeClr val="dk1"/>
                </a:solidFill>
                <a:latin typeface="Calibri"/>
                <a:ea typeface="Calibri"/>
                <a:cs typeface="Calibri"/>
                <a:sym typeface="Calibri"/>
              </a:rPr>
              <a:t>Oppsummere rett etter</a:t>
            </a:r>
            <a:endParaRPr/>
          </a:p>
        </p:txBody>
      </p:sp>
      <p:sp>
        <p:nvSpPr>
          <p:cNvPr id="187" name="Google Shape;187;g110c7db0e68_0_165"/>
          <p:cNvSpPr txBox="1"/>
          <p:nvPr/>
        </p:nvSpPr>
        <p:spPr>
          <a:xfrm>
            <a:off x="521250" y="2000675"/>
            <a:ext cx="5146500" cy="4547400"/>
          </a:xfrm>
          <a:prstGeom prst="rect">
            <a:avLst/>
          </a:prstGeom>
          <a:noFill/>
          <a:ln>
            <a:noFill/>
          </a:ln>
        </p:spPr>
        <p:txBody>
          <a:bodyPr spcFirstLastPara="1" wrap="square" lIns="91425" tIns="45700" rIns="91425" bIns="45700" anchor="t" anchorCtr="0">
            <a:noAutofit/>
          </a:bodyPr>
          <a:lstStyle/>
          <a:p>
            <a:pPr marL="457200" marR="158115" lvl="0" indent="-330200" algn="l" rtl="0">
              <a:spcBef>
                <a:spcPts val="0"/>
              </a:spcBef>
              <a:spcAft>
                <a:spcPts val="0"/>
              </a:spcAft>
              <a:buClr>
                <a:schemeClr val="dk1"/>
              </a:buClr>
              <a:buSzPts val="1600"/>
              <a:buFont typeface="Calibri"/>
              <a:buChar char="●"/>
            </a:pPr>
            <a:r>
              <a:rPr lang="no-NO" sz="1600">
                <a:solidFill>
                  <a:schemeClr val="dk1"/>
                </a:solidFill>
                <a:latin typeface="Calibri"/>
                <a:ea typeface="Calibri"/>
                <a:cs typeface="Calibri"/>
                <a:sym typeface="Calibri"/>
              </a:rPr>
              <a:t>Sett av inntil én time umiddelbart til å oppsummere de viktigste innsiktene dere har fått (internt i arbeidsgruppen). Hva sitter dere igjen med? Skriv først ned/tenk gjennom de tre viktigste punktene hver av dere tar med dere videre i arbeidet. Bruk 10 minutter på det. Del deretter med hverandre og noter det som kommer opp i samtalen et felles sted. Sjekk notatene etterpå for å se om det er noe viktig dere har glemt i oppsummeringen. </a:t>
            </a:r>
            <a:br>
              <a:rPr lang="no-NO"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a:p>
            <a:pPr marL="457200" marR="158115" lvl="0" indent="-330200" algn="l" rtl="0">
              <a:spcBef>
                <a:spcPts val="0"/>
              </a:spcBef>
              <a:spcAft>
                <a:spcPts val="0"/>
              </a:spcAft>
              <a:buClr>
                <a:schemeClr val="dk1"/>
              </a:buClr>
              <a:buSzPts val="1600"/>
              <a:buFont typeface="Calibri"/>
              <a:buChar char="●"/>
            </a:pPr>
            <a:r>
              <a:rPr lang="no-NO" sz="1600">
                <a:solidFill>
                  <a:schemeClr val="dk1"/>
                </a:solidFill>
                <a:latin typeface="Calibri"/>
                <a:ea typeface="Calibri"/>
                <a:cs typeface="Calibri"/>
                <a:sym typeface="Calibri"/>
              </a:rPr>
              <a:t>Gå over oppsummeringen fra kafédialogen og skriv eventuelle stikkord/punkter om til fulle, beskrivende setninger, slik at dere har det klart til analysen senere.</a:t>
            </a:r>
            <a:r>
              <a:rPr lang="no-NO" sz="1600">
                <a:solidFill>
                  <a:srgbClr val="E36C09"/>
                </a:solidFill>
                <a:latin typeface="Calibri"/>
                <a:ea typeface="Calibri"/>
                <a:cs typeface="Calibri"/>
                <a:sym typeface="Calibri"/>
              </a:rPr>
              <a:t> </a:t>
            </a:r>
            <a:br>
              <a:rPr lang="no-NO" sz="1600">
                <a:solidFill>
                  <a:srgbClr val="E36C09"/>
                </a:solidFill>
                <a:latin typeface="Calibri"/>
                <a:ea typeface="Calibri"/>
                <a:cs typeface="Calibri"/>
                <a:sym typeface="Calibri"/>
              </a:rPr>
            </a:br>
            <a:endParaRPr sz="1600">
              <a:solidFill>
                <a:srgbClr val="E36C09"/>
              </a:solidFill>
              <a:latin typeface="Calibri"/>
              <a:ea typeface="Calibri"/>
              <a:cs typeface="Calibri"/>
              <a:sym typeface="Calibri"/>
            </a:endParaRPr>
          </a:p>
          <a:p>
            <a:pPr marL="457200" marR="158115" lvl="0" indent="-330200" algn="l" rtl="0">
              <a:spcBef>
                <a:spcPts val="0"/>
              </a:spcBef>
              <a:spcAft>
                <a:spcPts val="0"/>
              </a:spcAft>
              <a:buClr>
                <a:schemeClr val="dk1"/>
              </a:buClr>
              <a:buSzPts val="1600"/>
              <a:buFont typeface="Calibri"/>
              <a:buChar char="●"/>
            </a:pPr>
            <a:r>
              <a:rPr lang="no-NO" sz="1600">
                <a:solidFill>
                  <a:schemeClr val="dk1"/>
                </a:solidFill>
                <a:latin typeface="Calibri"/>
                <a:ea typeface="Calibri"/>
                <a:cs typeface="Calibri"/>
                <a:sym typeface="Calibri"/>
              </a:rPr>
              <a:t>Hva har dere lært om kafédialog som metode – hva fungerte bra og hva kan dere gjøre annerledes neste gang?</a:t>
            </a:r>
            <a:endParaRPr sz="1600">
              <a:solidFill>
                <a:schemeClr val="dk1"/>
              </a:solidFill>
              <a:latin typeface="Calibri"/>
              <a:ea typeface="Calibri"/>
              <a:cs typeface="Calibri"/>
              <a:sym typeface="Calibri"/>
            </a:endParaRPr>
          </a:p>
        </p:txBody>
      </p:sp>
      <p:pic>
        <p:nvPicPr>
          <p:cNvPr id="188" name="Google Shape;188;g110c7db0e68_0_165"/>
          <p:cNvPicPr preferRelativeResize="0"/>
          <p:nvPr/>
        </p:nvPicPr>
        <p:blipFill>
          <a:blip r:embed="rId3">
            <a:alphaModFix/>
          </a:blip>
          <a:stretch>
            <a:fillRect/>
          </a:stretch>
        </p:blipFill>
        <p:spPr>
          <a:xfrm>
            <a:off x="6876550" y="1167890"/>
            <a:ext cx="4400537" cy="502918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g1118a205c8a_0_32"/>
          <p:cNvSpPr txBox="1"/>
          <p:nvPr/>
        </p:nvSpPr>
        <p:spPr>
          <a:xfrm>
            <a:off x="521259" y="309915"/>
            <a:ext cx="7242000" cy="12141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F28A49"/>
              </a:buClr>
              <a:buSzPts val="1800"/>
              <a:buFont typeface="Calibri"/>
              <a:buNone/>
            </a:pPr>
            <a:endParaRPr/>
          </a:p>
          <a:p>
            <a:pPr marL="0" lvl="0" indent="0" algn="l" rtl="0">
              <a:lnSpc>
                <a:spcPct val="90000"/>
              </a:lnSpc>
              <a:spcBef>
                <a:spcPts val="0"/>
              </a:spcBef>
              <a:spcAft>
                <a:spcPts val="0"/>
              </a:spcAft>
              <a:buClr>
                <a:schemeClr val="dk1"/>
              </a:buClr>
              <a:buSzPts val="3200"/>
              <a:buFont typeface="Calibri"/>
              <a:buNone/>
            </a:pPr>
            <a:r>
              <a:rPr lang="no-NO" sz="3200" b="1">
                <a:solidFill>
                  <a:schemeClr val="dk1"/>
                </a:solidFill>
                <a:latin typeface="Calibri"/>
                <a:ea typeface="Calibri"/>
                <a:cs typeface="Calibri"/>
                <a:sym typeface="Calibri"/>
              </a:rPr>
              <a:t>Eksempler på invitasjon </a:t>
            </a:r>
            <a:endParaRPr sz="3000" b="1">
              <a:solidFill>
                <a:schemeClr val="dk1"/>
              </a:solidFill>
              <a:latin typeface="Calibri"/>
              <a:ea typeface="Calibri"/>
              <a:cs typeface="Calibri"/>
              <a:sym typeface="Calibri"/>
            </a:endParaRPr>
          </a:p>
        </p:txBody>
      </p:sp>
      <p:pic>
        <p:nvPicPr>
          <p:cNvPr id="195" name="Google Shape;195;g1118a205c8a_0_32"/>
          <p:cNvPicPr preferRelativeResize="0"/>
          <p:nvPr/>
        </p:nvPicPr>
        <p:blipFill>
          <a:blip r:embed="rId3">
            <a:alphaModFix/>
          </a:blip>
          <a:stretch>
            <a:fillRect/>
          </a:stretch>
        </p:blipFill>
        <p:spPr>
          <a:xfrm>
            <a:off x="631350" y="1753851"/>
            <a:ext cx="6796826" cy="4808876"/>
          </a:xfrm>
          <a:prstGeom prst="rect">
            <a:avLst/>
          </a:prstGeom>
          <a:noFill/>
          <a:ln>
            <a:noFill/>
          </a:ln>
        </p:spPr>
      </p:pic>
      <p:sp>
        <p:nvSpPr>
          <p:cNvPr id="196" name="Google Shape;196;g1118a205c8a_0_32"/>
          <p:cNvSpPr txBox="1"/>
          <p:nvPr/>
        </p:nvSpPr>
        <p:spPr>
          <a:xfrm>
            <a:off x="7522125" y="6124575"/>
            <a:ext cx="3021900" cy="495300"/>
          </a:xfrm>
          <a:prstGeom prst="rect">
            <a:avLst/>
          </a:prstGeom>
          <a:noFill/>
          <a:ln>
            <a:noFill/>
          </a:ln>
        </p:spPr>
        <p:txBody>
          <a:bodyPr spcFirstLastPara="1" wrap="square" lIns="91425" tIns="45700" rIns="91425" bIns="45700" anchor="t" anchorCtr="0">
            <a:noAutofit/>
          </a:bodyPr>
          <a:lstStyle/>
          <a:p>
            <a:pPr marL="0" marR="158115" lvl="0" indent="0" algn="l" rtl="0">
              <a:spcBef>
                <a:spcPts val="0"/>
              </a:spcBef>
              <a:spcAft>
                <a:spcPts val="600"/>
              </a:spcAft>
              <a:buNone/>
            </a:pPr>
            <a:r>
              <a:rPr lang="no-NO" sz="1300">
                <a:solidFill>
                  <a:schemeClr val="dk1"/>
                </a:solidFill>
                <a:latin typeface="Calibri"/>
                <a:ea typeface="Calibri"/>
                <a:cs typeface="Calibri"/>
                <a:sym typeface="Calibri"/>
              </a:rPr>
              <a:t>Eksempel på en invitasjon til kafédialog i Vefsn kommune, høsten 2021.</a:t>
            </a:r>
            <a:endParaRPr sz="13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1"/>
        <p:cNvGrpSpPr/>
        <p:nvPr/>
      </p:nvGrpSpPr>
      <p:grpSpPr>
        <a:xfrm>
          <a:off x="0" y="0"/>
          <a:ext cx="0" cy="0"/>
          <a:chOff x="0" y="0"/>
          <a:chExt cx="0" cy="0"/>
        </a:xfrm>
      </p:grpSpPr>
      <p:sp>
        <p:nvSpPr>
          <p:cNvPr id="202" name="Google Shape;202;g1118a205c8a_0_20"/>
          <p:cNvSpPr txBox="1"/>
          <p:nvPr/>
        </p:nvSpPr>
        <p:spPr>
          <a:xfrm>
            <a:off x="521259" y="309915"/>
            <a:ext cx="7242000" cy="12141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F28A49"/>
              </a:buClr>
              <a:buSzPts val="1800"/>
              <a:buFont typeface="Calibri"/>
              <a:buNone/>
            </a:pPr>
            <a:endParaRPr/>
          </a:p>
          <a:p>
            <a:pPr marL="0" lvl="0" indent="0" algn="l" rtl="0">
              <a:lnSpc>
                <a:spcPct val="90000"/>
              </a:lnSpc>
              <a:spcBef>
                <a:spcPts val="0"/>
              </a:spcBef>
              <a:spcAft>
                <a:spcPts val="0"/>
              </a:spcAft>
              <a:buClr>
                <a:schemeClr val="dk1"/>
              </a:buClr>
              <a:buSzPts val="3200"/>
              <a:buFont typeface="Calibri"/>
              <a:buNone/>
            </a:pPr>
            <a:r>
              <a:rPr lang="no-NO" sz="3200" b="1">
                <a:solidFill>
                  <a:schemeClr val="dk1"/>
                </a:solidFill>
                <a:latin typeface="Calibri"/>
                <a:ea typeface="Calibri"/>
                <a:cs typeface="Calibri"/>
                <a:sym typeface="Calibri"/>
              </a:rPr>
              <a:t>Eksempler på materiale </a:t>
            </a:r>
            <a:endParaRPr sz="3000" b="1">
              <a:solidFill>
                <a:schemeClr val="dk1"/>
              </a:solidFill>
              <a:latin typeface="Calibri"/>
              <a:ea typeface="Calibri"/>
              <a:cs typeface="Calibri"/>
              <a:sym typeface="Calibri"/>
            </a:endParaRPr>
          </a:p>
        </p:txBody>
      </p:sp>
      <p:pic>
        <p:nvPicPr>
          <p:cNvPr id="203" name="Google Shape;203;g1118a205c8a_0_20"/>
          <p:cNvPicPr preferRelativeResize="0"/>
          <p:nvPr/>
        </p:nvPicPr>
        <p:blipFill rotWithShape="1">
          <a:blip r:embed="rId3">
            <a:alphaModFix/>
          </a:blip>
          <a:srcRect l="1115" r="51614" b="50389"/>
          <a:stretch/>
        </p:blipFill>
        <p:spPr>
          <a:xfrm>
            <a:off x="3644327" y="2054325"/>
            <a:ext cx="2742099" cy="4070252"/>
          </a:xfrm>
          <a:prstGeom prst="rect">
            <a:avLst/>
          </a:prstGeom>
          <a:noFill/>
          <a:ln>
            <a:noFill/>
          </a:ln>
        </p:spPr>
      </p:pic>
      <p:pic>
        <p:nvPicPr>
          <p:cNvPr id="204" name="Google Shape;204;g1118a205c8a_0_20"/>
          <p:cNvPicPr preferRelativeResize="0"/>
          <p:nvPr/>
        </p:nvPicPr>
        <p:blipFill rotWithShape="1">
          <a:blip r:embed="rId4">
            <a:alphaModFix/>
          </a:blip>
          <a:srcRect l="1115" r="51614" b="50389"/>
          <a:stretch/>
        </p:blipFill>
        <p:spPr>
          <a:xfrm>
            <a:off x="6478102" y="2054325"/>
            <a:ext cx="2742099" cy="4070252"/>
          </a:xfrm>
          <a:prstGeom prst="rect">
            <a:avLst/>
          </a:prstGeom>
          <a:noFill/>
          <a:ln>
            <a:noFill/>
          </a:ln>
        </p:spPr>
      </p:pic>
      <p:pic>
        <p:nvPicPr>
          <p:cNvPr id="205" name="Google Shape;205;g1118a205c8a_0_20"/>
          <p:cNvPicPr preferRelativeResize="0"/>
          <p:nvPr/>
        </p:nvPicPr>
        <p:blipFill rotWithShape="1">
          <a:blip r:embed="rId5">
            <a:alphaModFix/>
          </a:blip>
          <a:srcRect l="2176" t="2120" r="50093" b="50438"/>
          <a:stretch/>
        </p:blipFill>
        <p:spPr>
          <a:xfrm>
            <a:off x="657225" y="2054325"/>
            <a:ext cx="2895421" cy="4070252"/>
          </a:xfrm>
          <a:prstGeom prst="rect">
            <a:avLst/>
          </a:prstGeom>
          <a:noFill/>
          <a:ln>
            <a:noFill/>
          </a:ln>
        </p:spPr>
      </p:pic>
      <p:sp>
        <p:nvSpPr>
          <p:cNvPr id="206" name="Google Shape;206;g1118a205c8a_0_20"/>
          <p:cNvSpPr txBox="1"/>
          <p:nvPr/>
        </p:nvSpPr>
        <p:spPr>
          <a:xfrm>
            <a:off x="9311875" y="4505175"/>
            <a:ext cx="2346600" cy="1619400"/>
          </a:xfrm>
          <a:prstGeom prst="rect">
            <a:avLst/>
          </a:prstGeom>
          <a:noFill/>
          <a:ln>
            <a:noFill/>
          </a:ln>
        </p:spPr>
        <p:txBody>
          <a:bodyPr spcFirstLastPara="1" wrap="square" lIns="91425" tIns="45700" rIns="91425" bIns="45700" anchor="t" anchorCtr="0">
            <a:noAutofit/>
          </a:bodyPr>
          <a:lstStyle/>
          <a:p>
            <a:pPr marL="0" marR="158115" lvl="0" indent="0" algn="l" rtl="0">
              <a:spcBef>
                <a:spcPts val="0"/>
              </a:spcBef>
              <a:spcAft>
                <a:spcPts val="600"/>
              </a:spcAft>
              <a:buNone/>
            </a:pPr>
            <a:r>
              <a:rPr lang="no-NO" sz="1300">
                <a:solidFill>
                  <a:schemeClr val="dk1"/>
                </a:solidFill>
                <a:latin typeface="Calibri"/>
                <a:ea typeface="Calibri"/>
                <a:cs typeface="Calibri"/>
                <a:sym typeface="Calibri"/>
              </a:rPr>
              <a:t>Eksempler på materiale som kan brukes for å forstå bedre hva som engasjerer og motiverer seniorer i lokalsamfunnet, og hva som eventuelt hindrer de i å gjøre mer av det de ønsker å fylle dagene med.</a:t>
            </a:r>
            <a:endParaRPr sz="13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1"/>
        <p:cNvGrpSpPr/>
        <p:nvPr/>
      </p:nvGrpSpPr>
      <p:grpSpPr>
        <a:xfrm>
          <a:off x="0" y="0"/>
          <a:ext cx="0" cy="0"/>
          <a:chOff x="0" y="0"/>
          <a:chExt cx="0" cy="0"/>
        </a:xfrm>
      </p:grpSpPr>
      <p:sp>
        <p:nvSpPr>
          <p:cNvPr id="212" name="Google Shape;212;g1118a205c8a_0_8"/>
          <p:cNvSpPr txBox="1"/>
          <p:nvPr/>
        </p:nvSpPr>
        <p:spPr>
          <a:xfrm>
            <a:off x="521259" y="309915"/>
            <a:ext cx="7242000" cy="12141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F28A49"/>
              </a:buClr>
              <a:buSzPts val="1800"/>
              <a:buFont typeface="Calibri"/>
              <a:buNone/>
            </a:pPr>
            <a:endParaRPr/>
          </a:p>
          <a:p>
            <a:pPr marL="0" lvl="0" indent="0" algn="l" rtl="0">
              <a:lnSpc>
                <a:spcPct val="90000"/>
              </a:lnSpc>
              <a:spcBef>
                <a:spcPts val="0"/>
              </a:spcBef>
              <a:spcAft>
                <a:spcPts val="0"/>
              </a:spcAft>
              <a:buClr>
                <a:schemeClr val="dk1"/>
              </a:buClr>
              <a:buSzPts val="3200"/>
              <a:buFont typeface="Calibri"/>
              <a:buNone/>
            </a:pPr>
            <a:r>
              <a:rPr lang="no-NO" sz="3200" b="1">
                <a:solidFill>
                  <a:schemeClr val="dk1"/>
                </a:solidFill>
                <a:latin typeface="Calibri"/>
                <a:ea typeface="Calibri"/>
                <a:cs typeface="Calibri"/>
                <a:sym typeface="Calibri"/>
              </a:rPr>
              <a:t>Eksempler på materiale </a:t>
            </a:r>
            <a:endParaRPr sz="3000" b="1">
              <a:solidFill>
                <a:schemeClr val="dk1"/>
              </a:solidFill>
              <a:latin typeface="Calibri"/>
              <a:ea typeface="Calibri"/>
              <a:cs typeface="Calibri"/>
              <a:sym typeface="Calibri"/>
            </a:endParaRPr>
          </a:p>
        </p:txBody>
      </p:sp>
      <p:pic>
        <p:nvPicPr>
          <p:cNvPr id="213" name="Google Shape;213;g1118a205c8a_0_8"/>
          <p:cNvPicPr preferRelativeResize="0"/>
          <p:nvPr/>
        </p:nvPicPr>
        <p:blipFill rotWithShape="1">
          <a:blip r:embed="rId3">
            <a:alphaModFix/>
          </a:blip>
          <a:srcRect r="50320" b="50690"/>
          <a:stretch/>
        </p:blipFill>
        <p:spPr>
          <a:xfrm>
            <a:off x="623425" y="1885950"/>
            <a:ext cx="3281823" cy="2303051"/>
          </a:xfrm>
          <a:prstGeom prst="rect">
            <a:avLst/>
          </a:prstGeom>
          <a:noFill/>
          <a:ln>
            <a:noFill/>
          </a:ln>
        </p:spPr>
      </p:pic>
      <p:pic>
        <p:nvPicPr>
          <p:cNvPr id="214" name="Google Shape;214;g1118a205c8a_0_8"/>
          <p:cNvPicPr preferRelativeResize="0"/>
          <p:nvPr/>
        </p:nvPicPr>
        <p:blipFill rotWithShape="1">
          <a:blip r:embed="rId4">
            <a:alphaModFix/>
          </a:blip>
          <a:srcRect r="50558"/>
          <a:stretch/>
        </p:blipFill>
        <p:spPr>
          <a:xfrm>
            <a:off x="4060251" y="1885948"/>
            <a:ext cx="3001651" cy="4295448"/>
          </a:xfrm>
          <a:prstGeom prst="rect">
            <a:avLst/>
          </a:prstGeom>
          <a:noFill/>
          <a:ln>
            <a:noFill/>
          </a:ln>
        </p:spPr>
      </p:pic>
      <p:pic>
        <p:nvPicPr>
          <p:cNvPr id="215" name="Google Shape;215;g1118a205c8a_0_8"/>
          <p:cNvPicPr preferRelativeResize="0"/>
          <p:nvPr/>
        </p:nvPicPr>
        <p:blipFill>
          <a:blip r:embed="rId5">
            <a:alphaModFix/>
          </a:blip>
          <a:stretch>
            <a:fillRect/>
          </a:stretch>
        </p:blipFill>
        <p:spPr>
          <a:xfrm>
            <a:off x="7216900" y="1885950"/>
            <a:ext cx="3037003" cy="4295450"/>
          </a:xfrm>
          <a:prstGeom prst="rect">
            <a:avLst/>
          </a:prstGeom>
          <a:noFill/>
          <a:ln>
            <a:noFill/>
          </a:ln>
        </p:spPr>
      </p:pic>
      <p:sp>
        <p:nvSpPr>
          <p:cNvPr id="216" name="Google Shape;216;g1118a205c8a_0_8"/>
          <p:cNvSpPr txBox="1"/>
          <p:nvPr/>
        </p:nvSpPr>
        <p:spPr>
          <a:xfrm>
            <a:off x="521250" y="4457375"/>
            <a:ext cx="3021900" cy="495300"/>
          </a:xfrm>
          <a:prstGeom prst="rect">
            <a:avLst/>
          </a:prstGeom>
          <a:noFill/>
          <a:ln>
            <a:noFill/>
          </a:ln>
        </p:spPr>
        <p:txBody>
          <a:bodyPr spcFirstLastPara="1" wrap="square" lIns="91425" tIns="45700" rIns="91425" bIns="45700" anchor="t" anchorCtr="0">
            <a:noAutofit/>
          </a:bodyPr>
          <a:lstStyle/>
          <a:p>
            <a:pPr marL="0" marR="158115" lvl="0" indent="0" algn="l" rtl="0">
              <a:spcBef>
                <a:spcPts val="0"/>
              </a:spcBef>
              <a:spcAft>
                <a:spcPts val="600"/>
              </a:spcAft>
              <a:buNone/>
            </a:pPr>
            <a:r>
              <a:rPr lang="no-NO" sz="1300">
                <a:solidFill>
                  <a:schemeClr val="dk1"/>
                </a:solidFill>
                <a:latin typeface="Calibri"/>
                <a:ea typeface="Calibri"/>
                <a:cs typeface="Calibri"/>
                <a:sym typeface="Calibri"/>
              </a:rPr>
              <a:t>Eksempler materiale fra en kafédialog i Hol med fokus på idégenerering. </a:t>
            </a:r>
            <a:endParaRPr sz="13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906</Words>
  <Application>Microsoft Office PowerPoint</Application>
  <PresentationFormat>Widescreen</PresentationFormat>
  <Paragraphs>45</Paragraphs>
  <Slides>8</Slides>
  <Notes>8</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8</vt:i4>
      </vt:variant>
    </vt:vector>
  </HeadingPairs>
  <TitlesOfParts>
    <vt:vector size="11" baseType="lpstr">
      <vt:lpstr>Arial</vt:lpstr>
      <vt:lpstr>Calibri</vt:lpstr>
      <vt:lpstr>Office-tema</vt:lpstr>
      <vt:lpstr>Kafédialog</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revision>1</cp:revision>
  <dcterms:created xsi:type="dcterms:W3CDTF">2022-02-10T07:48:35Z</dcterms:created>
  <dcterms:modified xsi:type="dcterms:W3CDTF">2022-02-14T13:31:50Z</dcterms:modified>
</cp:coreProperties>
</file>