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orient="horz" pos="346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jrx0EOIDEKfrXlXMmgbsm9c4te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72" y="368"/>
      </p:cViewPr>
      <p:guideLst>
        <p:guide orient="horz" pos="1344"/>
        <p:guide pos="3840"/>
        <p:guide orient="horz" pos="1434"/>
        <p:guide orient="horz" pos="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1b8dff2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d1b8dff27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d1b8dff27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0fc82f4f8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10fc82f4f8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0fc82f4f8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1b8dff27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d1b8dff27c_0_1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d1b8dff27c_0_1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1b8dff27c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d1b8dff27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1b8dff27c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d1b8dff27c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d1b8dff27c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d1b8dff27c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d1b8dff27c_0_1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1b8dff27c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d1b8dff27c_0_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d1b8dff27c_0_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2">
  <p:cSld name="1_Tittellysbilde 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3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3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3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0" name="Google Shape;2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>
  <p:cSld name="Tittel og innhold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4" name="Google Shape;74;p22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 og innhold">
  <p:cSld name="1_Tittel og innhold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11149481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1" name="Google Shape;81;p23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3" name="Google Shape;8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>
  <p:cSld name="To innholdsdel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89" name="Google Shape;89;p24"/>
          <p:cNvSpPr txBox="1">
            <a:spLocks noGrp="1"/>
          </p:cNvSpPr>
          <p:nvPr>
            <p:ph type="body" idx="2"/>
          </p:nvPr>
        </p:nvSpPr>
        <p:spPr>
          <a:xfrm>
            <a:off x="6272463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0" name="Google Shape;90;p2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bilde">
  <p:cSld name="Innhold med bil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>
            <a:spLocks noGrp="1"/>
          </p:cNvSpPr>
          <p:nvPr>
            <p:ph type="body" idx="1"/>
          </p:nvPr>
        </p:nvSpPr>
        <p:spPr>
          <a:xfrm>
            <a:off x="521259" y="2000673"/>
            <a:ext cx="5398277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25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5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5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98" name="Google Shape;98;p25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25"/>
          <p:cNvSpPr txBox="1">
            <a:spLocks noGrp="1"/>
          </p:cNvSpPr>
          <p:nvPr>
            <p:ph type="title"/>
          </p:nvPr>
        </p:nvSpPr>
        <p:spPr>
          <a:xfrm>
            <a:off x="521260" y="309915"/>
            <a:ext cx="5398276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tellysbilde 1">
  <p:cSld name="2_Tittellysbilde 1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24396" y="640282"/>
            <a:ext cx="6292240" cy="589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6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3" name="Google Shape;103;p26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tellysbilde 1">
  <p:cSld name="3_Tittellysbilde 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7" name="Google Shape;107;p2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8" name="Google Shape;108;p2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09" name="Google Shape;109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51112" y="1849941"/>
            <a:ext cx="4947780" cy="423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tellysbilde 1">
  <p:cSld name="4_Tittellysbilde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2" name="Google Shape;112;p2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2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14" name="Google Shape;11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14367" y="1716066"/>
            <a:ext cx="4647156" cy="452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tellysbilde 1">
  <p:cSld name="7_Tittellysbilde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17" name="Google Shape;117;p2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p2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tellysbilde 1">
  <p:cSld name="5_Tittellysbilde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1" name="Google Shape;121;p3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2" name="Google Shape;122;p3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23" name="Google Shape;12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9732" y="2019247"/>
            <a:ext cx="4659682" cy="427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tellysbilde 1">
  <p:cSld name="6_Tittellysbilde 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1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27" name="Google Shape;127;p31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p31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>
  <p:cSld name="Bare titte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14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4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1">
  <p:cSld name="Bildegalleri 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2"/>
          <p:cNvSpPr>
            <a:spLocks noGrp="1"/>
          </p:cNvSpPr>
          <p:nvPr>
            <p:ph type="pic" idx="2"/>
          </p:nvPr>
        </p:nvSpPr>
        <p:spPr>
          <a:xfrm>
            <a:off x="3331754" y="383268"/>
            <a:ext cx="3030546" cy="15179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2" name="Google Shape;132;p32"/>
          <p:cNvSpPr>
            <a:spLocks noGrp="1"/>
          </p:cNvSpPr>
          <p:nvPr>
            <p:ph type="pic" idx="3"/>
          </p:nvPr>
        </p:nvSpPr>
        <p:spPr>
          <a:xfrm>
            <a:off x="9211377" y="383268"/>
            <a:ext cx="2459363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3" name="Google Shape;133;p32"/>
          <p:cNvSpPr>
            <a:spLocks noGrp="1"/>
          </p:cNvSpPr>
          <p:nvPr>
            <p:ph type="pic" idx="4"/>
          </p:nvPr>
        </p:nvSpPr>
        <p:spPr>
          <a:xfrm>
            <a:off x="525964" y="3385281"/>
            <a:ext cx="2586209" cy="271005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4" name="Google Shape;134;p32"/>
          <p:cNvSpPr>
            <a:spLocks noGrp="1"/>
          </p:cNvSpPr>
          <p:nvPr>
            <p:ph type="pic" idx="5"/>
          </p:nvPr>
        </p:nvSpPr>
        <p:spPr>
          <a:xfrm>
            <a:off x="3332983" y="2139218"/>
            <a:ext cx="3029317" cy="395612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5" name="Google Shape;135;p32"/>
          <p:cNvSpPr>
            <a:spLocks noGrp="1"/>
          </p:cNvSpPr>
          <p:nvPr>
            <p:ph type="pic" idx="6"/>
          </p:nvPr>
        </p:nvSpPr>
        <p:spPr>
          <a:xfrm>
            <a:off x="525964" y="383267"/>
            <a:ext cx="2586208" cy="27353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" name="Google Shape;136;p32"/>
          <p:cNvSpPr>
            <a:spLocks noGrp="1"/>
          </p:cNvSpPr>
          <p:nvPr>
            <p:ph type="pic" idx="7"/>
          </p:nvPr>
        </p:nvSpPr>
        <p:spPr>
          <a:xfrm>
            <a:off x="6591626" y="3363960"/>
            <a:ext cx="5079114" cy="273137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7" name="Google Shape;137;p32"/>
          <p:cNvSpPr>
            <a:spLocks noGrp="1"/>
          </p:cNvSpPr>
          <p:nvPr>
            <p:ph type="pic" idx="8"/>
          </p:nvPr>
        </p:nvSpPr>
        <p:spPr>
          <a:xfrm>
            <a:off x="6583681" y="383268"/>
            <a:ext cx="2406316" cy="273531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pic>
        <p:nvPicPr>
          <p:cNvPr id="138" name="Google Shape;138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2">
  <p:cSld name="Bildegalleri 2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3"/>
          <p:cNvSpPr/>
          <p:nvPr/>
        </p:nvSpPr>
        <p:spPr>
          <a:xfrm>
            <a:off x="0" y="1602463"/>
            <a:ext cx="1213164" cy="298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3"/>
          <p:cNvSpPr>
            <a:spLocks noGrp="1"/>
          </p:cNvSpPr>
          <p:nvPr>
            <p:ph type="pic" idx="2"/>
          </p:nvPr>
        </p:nvSpPr>
        <p:spPr>
          <a:xfrm>
            <a:off x="6272463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2" name="Google Shape;142;p33"/>
          <p:cNvSpPr>
            <a:spLocks noGrp="1"/>
          </p:cNvSpPr>
          <p:nvPr>
            <p:ph type="pic" idx="3"/>
          </p:nvPr>
        </p:nvSpPr>
        <p:spPr>
          <a:xfrm>
            <a:off x="521259" y="388937"/>
            <a:ext cx="5398277" cy="57064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galleri 3">
  <p:cSld name="Bildegalleri 3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">
  <p:cSld name="Logo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24436" y="2672697"/>
            <a:ext cx="4407088" cy="1815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3">
  <p:cSld name="Tittellysbilde 3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AAA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1" name="Google Shape;3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" name="Google Shape;32;p15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" name="Google Shape;33;p15"/>
          <p:cNvPicPr preferRelativeResize="0"/>
          <p:nvPr/>
        </p:nvPicPr>
        <p:blipFill rotWithShape="1">
          <a:blip r:embed="rId3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>
  <p:cSld name="Tom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1">
  <p:cSld name="Tittellysbilde 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60889" y="524657"/>
            <a:ext cx="9031111" cy="627257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7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8" name="Google Shape;38;p17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" name="Google Shape;39;p17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35459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tellysbilde 1">
  <p:cSld name="1_Tittellysbilde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47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4" name="Google Shape;44;p18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" name="Google Shape;45;p18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l="10532" t="9200" r="24131" b="8300"/>
          <a:stretch/>
        </p:blipFill>
        <p:spPr>
          <a:xfrm>
            <a:off x="7198822" y="0"/>
            <a:ext cx="499317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4975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4">
  <p:cSld name="Tittellysbilde 4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8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1" name="Google Shape;51;p19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6B479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2" name="Google Shape;52;p19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3" name="Google Shape;53;p19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 2">
  <p:cSld name="Tittellysbilde 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ctrTitle"/>
          </p:nvPr>
        </p:nvSpPr>
        <p:spPr>
          <a:xfrm>
            <a:off x="525964" y="1098207"/>
            <a:ext cx="677907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8" name="Google Shape;58;p20"/>
          <p:cNvCxnSpPr/>
          <p:nvPr/>
        </p:nvCxnSpPr>
        <p:spPr>
          <a:xfrm>
            <a:off x="0" y="3741305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9" name="Google Shape;59;p20"/>
          <p:cNvSpPr txBox="1">
            <a:spLocks noGrp="1"/>
          </p:cNvSpPr>
          <p:nvPr>
            <p:ph type="subTitle" idx="1"/>
          </p:nvPr>
        </p:nvSpPr>
        <p:spPr>
          <a:xfrm>
            <a:off x="545770" y="4154935"/>
            <a:ext cx="6815025" cy="1552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 l="10749" t="9200" r="24131" b="8300"/>
          <a:stretch/>
        </p:blipFill>
        <p:spPr>
          <a:xfrm>
            <a:off x="7215447" y="0"/>
            <a:ext cx="497655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5770" y="351643"/>
            <a:ext cx="1541866" cy="6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re tittel">
  <p:cSld name="1_Bare titte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21"/>
          <p:cNvCxnSpPr/>
          <p:nvPr/>
        </p:nvCxnSpPr>
        <p:spPr>
          <a:xfrm>
            <a:off x="0" y="1739662"/>
            <a:ext cx="861060" cy="0"/>
          </a:xfrm>
          <a:prstGeom prst="straightConnector1">
            <a:avLst/>
          </a:prstGeom>
          <a:noFill/>
          <a:ln w="34925" cap="flat" cmpd="sng">
            <a:solidFill>
              <a:srgbClr val="F3966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title"/>
          </p:nvPr>
        </p:nvSpPr>
        <p:spPr>
          <a:xfrm>
            <a:off x="521260" y="388938"/>
            <a:ext cx="11149480" cy="1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8" name="Google Shape;6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06829" y="5226845"/>
            <a:ext cx="885171" cy="1631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dt" idx="10"/>
          </p:nvPr>
        </p:nvSpPr>
        <p:spPr>
          <a:xfrm>
            <a:off x="521261" y="6356350"/>
            <a:ext cx="305543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ldNum" idx="12"/>
          </p:nvPr>
        </p:nvSpPr>
        <p:spPr>
          <a:xfrm>
            <a:off x="9123672" y="6356350"/>
            <a:ext cx="25517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ftr" idx="11"/>
          </p:nvPr>
        </p:nvSpPr>
        <p:spPr>
          <a:xfrm>
            <a:off x="4292784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body" idx="1"/>
          </p:nvPr>
        </p:nvSpPr>
        <p:spPr>
          <a:xfrm>
            <a:off x="525965" y="2082297"/>
            <a:ext cx="11149479" cy="409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521260" y="298625"/>
            <a:ext cx="11149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1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d1b8dff27c_0_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/>
              <a:t>Planlegg kartleggingsarbeidet</a:t>
            </a:r>
            <a:endParaRPr/>
          </a:p>
        </p:txBody>
      </p:sp>
      <p:sp>
        <p:nvSpPr>
          <p:cNvPr id="153" name="Google Shape;153;gd1b8dff27c_0_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600"/>
              <a:t>Kartleggingsarbeidet kan inneholde mange større og mindre aktiviteter, som intervju, kafédialg og observasjon. Her finner dere en mal for å planlegge hvordan dere vil gjennomføre kartlegging av innsikt. Dette kan skaleres både opp og ned - gjøres raskt eller foregå over en lengre periode.</a:t>
            </a:r>
            <a:endParaRPr sz="1600"/>
          </a:p>
        </p:txBody>
      </p:sp>
      <p:pic>
        <p:nvPicPr>
          <p:cNvPr id="155" name="Google Shape;155;gd1b8dff27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9825" y="869225"/>
            <a:ext cx="3953149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d1b8dff27c_0_0"/>
          <p:cNvSpPr txBox="1"/>
          <p:nvPr/>
        </p:nvSpPr>
        <p:spPr>
          <a:xfrm>
            <a:off x="525964" y="6109266"/>
            <a:ext cx="21537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o-NO" sz="1000" i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Verktøy tilknyttet Veileder for flere engasjerte seniorer i lokalmiljøet</a:t>
            </a:r>
            <a:endParaRPr sz="1000" i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0fc82f4f82_0_0"/>
          <p:cNvSpPr txBox="1"/>
          <p:nvPr/>
        </p:nvSpPr>
        <p:spPr>
          <a:xfrm>
            <a:off x="521259" y="309915"/>
            <a:ext cx="7242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Anbefalt prosess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0fc82f4f82_0_0"/>
          <p:cNvSpPr txBox="1"/>
          <p:nvPr/>
        </p:nvSpPr>
        <p:spPr>
          <a:xfrm>
            <a:off x="521250" y="2000675"/>
            <a:ext cx="54003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58115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og hva?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Identifiser hvem som er målgruppene dere ønsker å få en dypere forståelse for, og hvilke aspekter/temaer dere i utgangspunktet vil avdekke. 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748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Hvordan?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Identifiser hvilke aktiviteter/metoder dere kan gjennomføre for å forstå temaene og målgruppene på best mulig måte. Vil dere gjennomføre kafédialog? Intervjuer? Observasjon i lokalmiljøet? Andre forslag?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748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Når og hvem?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Begynn å lage en detaljert fremdriftsplan for når dere vil/kan gjennomføre aktiviteter. Avklar hvem i deres arbeidsgruppe som skal ha ansvar for hvilke oppgaver og planlegg fremdriften i detalj. Alle trenger ikke være med på alt.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10fc82f4f82_0_0"/>
          <p:cNvSpPr txBox="1"/>
          <p:nvPr/>
        </p:nvSpPr>
        <p:spPr>
          <a:xfrm>
            <a:off x="6096000" y="2000675"/>
            <a:ext cx="54003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15748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Fordel ulike aktiviteter mellom dere i arbeidsgruppen.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å få god fremdrift må dere nødvendigvis fordele ansvar, oppgaver og jobbe mellom møtepunktene i arbeidsgruppen. Faste og regelmessige tidspunkter for arbeidsgruppen anbefales.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5748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Gjennomføre aktiviteter og dokumentere underveis. </a:t>
            </a:r>
            <a:r>
              <a:rPr lang="no-NO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egne verktøy for intervju, kafédialog og observasjon i veilederen.</a:t>
            </a:r>
            <a:br>
              <a:rPr lang="no-NO" sz="1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marR="157480" lvl="0" indent="-330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Analysere og identifisere hovedfunnene dere har gjort. </a:t>
            </a:r>
            <a:r>
              <a:rPr lang="no-NO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verktøy for å identifisere hovedfunn i veilederen.</a:t>
            </a:r>
            <a:br>
              <a:rPr lang="no-NO" sz="160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d1b8dff27c_0_157"/>
          <p:cNvSpPr txBox="1"/>
          <p:nvPr/>
        </p:nvSpPr>
        <p:spPr>
          <a:xfrm>
            <a:off x="521259" y="309915"/>
            <a:ext cx="96189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lanlegge kartleggingsarbeid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d1b8dff27c_0_157"/>
          <p:cNvSpPr txBox="1"/>
          <p:nvPr/>
        </p:nvSpPr>
        <p:spPr>
          <a:xfrm>
            <a:off x="521259" y="4799901"/>
            <a:ext cx="4716600" cy="19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2000"/>
              <a:buFont typeface="Arial"/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1: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Identifisere hvilke aktiviteter dere skal gjennomføre for å kartlegge behovene.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d1b8dff27c_0_157"/>
          <p:cNvSpPr txBox="1"/>
          <p:nvPr/>
        </p:nvSpPr>
        <p:spPr>
          <a:xfrm>
            <a:off x="6354426" y="4799900"/>
            <a:ext cx="48360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2000"/>
              <a:buFont typeface="Arial"/>
              <a:buNone/>
            </a:pPr>
            <a:r>
              <a:rPr lang="no-NO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2: </a:t>
            </a: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Begynne å lage en tidsplan for gjennomføring.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3" name="Google Shape;173;gd1b8dff27c_0_157"/>
          <p:cNvCxnSpPr/>
          <p:nvPr/>
        </p:nvCxnSpPr>
        <p:spPr>
          <a:xfrm>
            <a:off x="5378103" y="3314413"/>
            <a:ext cx="7179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174;gd1b8dff27c_0_157"/>
          <p:cNvSpPr txBox="1"/>
          <p:nvPr/>
        </p:nvSpPr>
        <p:spPr>
          <a:xfrm>
            <a:off x="521250" y="1740800"/>
            <a:ext cx="36981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 i="1">
                <a:latin typeface="Calibri"/>
                <a:ea typeface="Calibri"/>
                <a:cs typeface="Calibri"/>
                <a:sym typeface="Calibri"/>
              </a:rPr>
              <a:t>Oversikt over de to delene av verktøyet.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gd1b8dff27c_0_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7600" y="2079500"/>
            <a:ext cx="4425375" cy="2491443"/>
          </a:xfrm>
          <a:prstGeom prst="rect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gd1b8dff27c_0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75" y="2079500"/>
            <a:ext cx="4456320" cy="2491451"/>
          </a:xfrm>
          <a:prstGeom prst="rect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1b8dff27c_0_167"/>
          <p:cNvSpPr txBox="1">
            <a:spLocks noGrp="1"/>
          </p:cNvSpPr>
          <p:nvPr>
            <p:ph type="title" idx="4294967295"/>
          </p:nvPr>
        </p:nvSpPr>
        <p:spPr>
          <a:xfrm>
            <a:off x="521260" y="322188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r>
              <a:rPr lang="no-NO" sz="3000">
                <a:solidFill>
                  <a:srgbClr val="47AAA2"/>
                </a:solidFill>
              </a:rPr>
              <a:t>Del 1:</a:t>
            </a:r>
            <a:r>
              <a:rPr lang="no-NO" sz="3000">
                <a:solidFill>
                  <a:srgbClr val="F28A49"/>
                </a:solidFill>
              </a:rPr>
              <a:t> </a:t>
            </a:r>
            <a:r>
              <a:rPr lang="no-NO" sz="3000"/>
              <a:t>Definere hvilke aktiviteter dere skal gjennomføre</a:t>
            </a:r>
            <a:endParaRPr sz="3000"/>
          </a:p>
        </p:txBody>
      </p:sp>
      <p:sp>
        <p:nvSpPr>
          <p:cNvPr id="182" name="Google Shape;182;gd1b8dff27c_0_167"/>
          <p:cNvSpPr txBox="1"/>
          <p:nvPr/>
        </p:nvSpPr>
        <p:spPr>
          <a:xfrm>
            <a:off x="521260" y="2000673"/>
            <a:ext cx="36315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Begynn med å identifisere hvilke aktiviteter dere skal gjennomføre for å kartlegge behovene. Bruk disse spørsmålene som utgangspunkt: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19159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Hva vil dere vite mer om? Hva er aspektene/temaer dere ønsker å avdekke?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19159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Hvem er målgruppene/</a:t>
            </a:r>
            <a:b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menneskene dere vil forstå bedre?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9999" marR="0" lvl="0" indent="-191599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aktiviteter og metoder kan dere gjennomføre og bruke?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d1b8dff27c_0_167"/>
          <p:cNvSpPr txBox="1"/>
          <p:nvPr/>
        </p:nvSpPr>
        <p:spPr>
          <a:xfrm>
            <a:off x="10314500" y="5442825"/>
            <a:ext cx="16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Jobb i malen på </a:t>
            </a:r>
            <a:r>
              <a:rPr lang="no-NO" sz="1000" i="1">
                <a:latin typeface="Calibri"/>
                <a:ea typeface="Calibri"/>
                <a:cs typeface="Calibri"/>
                <a:sym typeface="Calibri"/>
              </a:rPr>
              <a:t>side 6</a:t>
            </a:r>
            <a:r>
              <a:rPr lang="no-NO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gd1b8dff27c_0_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075" y="2133600"/>
            <a:ext cx="5821727" cy="3254826"/>
          </a:xfrm>
          <a:prstGeom prst="rect">
            <a:avLst/>
          </a:prstGeom>
          <a:noFill/>
          <a:ln w="9525" cap="flat" cmpd="sng">
            <a:solidFill>
              <a:srgbClr val="47AAA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1b8dff27c_0_173"/>
          <p:cNvSpPr txBox="1">
            <a:spLocks noGrp="1"/>
          </p:cNvSpPr>
          <p:nvPr>
            <p:ph type="title" idx="4294967295"/>
          </p:nvPr>
        </p:nvSpPr>
        <p:spPr>
          <a:xfrm>
            <a:off x="521260" y="330538"/>
            <a:ext cx="11149500" cy="12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8A49"/>
              </a:buClr>
              <a:buSzPts val="1800"/>
              <a:buFont typeface="Calibri"/>
              <a:buNone/>
            </a:pPr>
            <a:r>
              <a:rPr lang="no-NO" sz="3000">
                <a:solidFill>
                  <a:srgbClr val="47AAA2"/>
                </a:solidFill>
              </a:rPr>
              <a:t>Del 2:</a:t>
            </a:r>
            <a:r>
              <a:rPr lang="no-NO" sz="3000">
                <a:solidFill>
                  <a:srgbClr val="F28A49"/>
                </a:solidFill>
              </a:rPr>
              <a:t> </a:t>
            </a:r>
            <a:r>
              <a:rPr lang="no-NO" sz="3000"/>
              <a:t>Lage en tidsplan for ukene fremover</a:t>
            </a:r>
            <a:endParaRPr sz="3000"/>
          </a:p>
        </p:txBody>
      </p:sp>
      <p:sp>
        <p:nvSpPr>
          <p:cNvPr id="190" name="Google Shape;190;gd1b8dff27c_0_173"/>
          <p:cNvSpPr txBox="1"/>
          <p:nvPr/>
        </p:nvSpPr>
        <p:spPr>
          <a:xfrm>
            <a:off x="521250" y="2000675"/>
            <a:ext cx="3499200" cy="45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 enige om hvor mange uker dere vil lage en plan for. Kopier siden hvis dere vil planlegge lenger enn 5 uker frem i tid.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no-NO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Plasser de ulike aktivitetene dere ønsker å gjennomføre utover ukene fremover. Fyll planen med ønsker først, og gjør en prioritering dersom dere ikke rekker å gjennomføre alt dere ønsker. 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d1b8dff27c_0_173"/>
          <p:cNvSpPr txBox="1"/>
          <p:nvPr/>
        </p:nvSpPr>
        <p:spPr>
          <a:xfrm>
            <a:off x="10314500" y="5448400"/>
            <a:ext cx="1650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Jobb i malen på </a:t>
            </a:r>
            <a:r>
              <a:rPr lang="no-NO" sz="1000" i="1">
                <a:latin typeface="Calibri"/>
                <a:ea typeface="Calibri"/>
                <a:cs typeface="Calibri"/>
                <a:sym typeface="Calibri"/>
              </a:rPr>
              <a:t>side 7</a:t>
            </a:r>
            <a:r>
              <a:rPr lang="no-NO" sz="1000" i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000" i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d1b8dff27c_0_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1150" y="2133600"/>
            <a:ext cx="5809500" cy="3270701"/>
          </a:xfrm>
          <a:prstGeom prst="rect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d1b8dff27c_0_179"/>
          <p:cNvSpPr txBox="1"/>
          <p:nvPr/>
        </p:nvSpPr>
        <p:spPr>
          <a:xfrm>
            <a:off x="555764" y="309915"/>
            <a:ext cx="5574600" cy="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Kartleggingsarbei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d1b8dff27c_0_179"/>
          <p:cNvSpPr/>
          <p:nvPr/>
        </p:nvSpPr>
        <p:spPr>
          <a:xfrm>
            <a:off x="648686" y="1794377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d1b8dff27c_0_179"/>
          <p:cNvSpPr txBox="1"/>
          <p:nvPr/>
        </p:nvSpPr>
        <p:spPr>
          <a:xfrm>
            <a:off x="555764" y="1352485"/>
            <a:ext cx="382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Hva vil dere vite mer om?</a:t>
            </a:r>
            <a:endParaRPr sz="1600">
              <a:solidFill>
                <a:srgbClr val="134F5C"/>
              </a:solidFill>
            </a:endParaRPr>
          </a:p>
        </p:txBody>
      </p:sp>
      <p:sp>
        <p:nvSpPr>
          <p:cNvPr id="201" name="Google Shape;201;gd1b8dff27c_0_179"/>
          <p:cNvSpPr/>
          <p:nvPr/>
        </p:nvSpPr>
        <p:spPr>
          <a:xfrm>
            <a:off x="4265091" y="1794377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d1b8dff27c_0_179"/>
          <p:cNvSpPr txBox="1"/>
          <p:nvPr/>
        </p:nvSpPr>
        <p:spPr>
          <a:xfrm>
            <a:off x="4182141" y="1352485"/>
            <a:ext cx="3827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Hvem trenger dere å involvere?</a:t>
            </a:r>
            <a:endParaRPr sz="1600">
              <a:solidFill>
                <a:srgbClr val="134F5C"/>
              </a:solidFill>
            </a:endParaRPr>
          </a:p>
        </p:txBody>
      </p:sp>
      <p:sp>
        <p:nvSpPr>
          <p:cNvPr id="203" name="Google Shape;203;gd1b8dff27c_0_179"/>
          <p:cNvSpPr/>
          <p:nvPr/>
        </p:nvSpPr>
        <p:spPr>
          <a:xfrm>
            <a:off x="7930929" y="1794377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d1b8dff27c_0_179"/>
          <p:cNvSpPr txBox="1"/>
          <p:nvPr/>
        </p:nvSpPr>
        <p:spPr>
          <a:xfrm>
            <a:off x="7858174" y="1352475"/>
            <a:ext cx="4406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6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Hvordan (intervju, observasjon, kafédialog)?</a:t>
            </a:r>
            <a:endParaRPr sz="1600">
              <a:solidFill>
                <a:srgbClr val="134F5C"/>
              </a:solidFill>
            </a:endParaRPr>
          </a:p>
        </p:txBody>
      </p:sp>
      <p:sp>
        <p:nvSpPr>
          <p:cNvPr id="205" name="Google Shape;205;gd1b8dff27c_0_179"/>
          <p:cNvSpPr/>
          <p:nvPr/>
        </p:nvSpPr>
        <p:spPr>
          <a:xfrm>
            <a:off x="648680" y="2964151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d1b8dff27c_0_179"/>
          <p:cNvSpPr/>
          <p:nvPr/>
        </p:nvSpPr>
        <p:spPr>
          <a:xfrm>
            <a:off x="4265091" y="2964150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d1b8dff27c_0_179"/>
          <p:cNvSpPr/>
          <p:nvPr/>
        </p:nvSpPr>
        <p:spPr>
          <a:xfrm>
            <a:off x="7930929" y="2964150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d1b8dff27c_0_179"/>
          <p:cNvSpPr/>
          <p:nvPr/>
        </p:nvSpPr>
        <p:spPr>
          <a:xfrm>
            <a:off x="648680" y="4059784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d1b8dff27c_0_179"/>
          <p:cNvSpPr/>
          <p:nvPr/>
        </p:nvSpPr>
        <p:spPr>
          <a:xfrm>
            <a:off x="4265091" y="4059783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d1b8dff27c_0_179"/>
          <p:cNvSpPr/>
          <p:nvPr/>
        </p:nvSpPr>
        <p:spPr>
          <a:xfrm>
            <a:off x="7930929" y="4059783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d1b8dff27c_0_179"/>
          <p:cNvSpPr/>
          <p:nvPr/>
        </p:nvSpPr>
        <p:spPr>
          <a:xfrm>
            <a:off x="648680" y="5278984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d1b8dff27c_0_179"/>
          <p:cNvSpPr/>
          <p:nvPr/>
        </p:nvSpPr>
        <p:spPr>
          <a:xfrm>
            <a:off x="4265091" y="5278983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d1b8dff27c_0_179"/>
          <p:cNvSpPr/>
          <p:nvPr/>
        </p:nvSpPr>
        <p:spPr>
          <a:xfrm>
            <a:off x="7930929" y="5278983"/>
            <a:ext cx="3486600" cy="1014600"/>
          </a:xfrm>
          <a:prstGeom prst="rect">
            <a:avLst/>
          </a:prstGeom>
          <a:solidFill>
            <a:srgbClr val="47AAA2">
              <a:alpha val="2000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4" name="Google Shape;214;gd1b8dff27c_0_179"/>
          <p:cNvCxnSpPr/>
          <p:nvPr/>
        </p:nvCxnSpPr>
        <p:spPr>
          <a:xfrm>
            <a:off x="3789405" y="2301740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5" name="Google Shape;215;gd1b8dff27c_0_179"/>
          <p:cNvCxnSpPr/>
          <p:nvPr/>
        </p:nvCxnSpPr>
        <p:spPr>
          <a:xfrm>
            <a:off x="7447005" y="2301740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6" name="Google Shape;216;gd1b8dff27c_0_179"/>
          <p:cNvCxnSpPr/>
          <p:nvPr/>
        </p:nvCxnSpPr>
        <p:spPr>
          <a:xfrm>
            <a:off x="3789405" y="3504464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7" name="Google Shape;217;gd1b8dff27c_0_179"/>
          <p:cNvCxnSpPr/>
          <p:nvPr/>
        </p:nvCxnSpPr>
        <p:spPr>
          <a:xfrm>
            <a:off x="7447005" y="3504464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8" name="Google Shape;218;gd1b8dff27c_0_179"/>
          <p:cNvCxnSpPr/>
          <p:nvPr/>
        </p:nvCxnSpPr>
        <p:spPr>
          <a:xfrm>
            <a:off x="3789405" y="4542432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9" name="Google Shape;219;gd1b8dff27c_0_179"/>
          <p:cNvCxnSpPr/>
          <p:nvPr/>
        </p:nvCxnSpPr>
        <p:spPr>
          <a:xfrm>
            <a:off x="7447005" y="4542432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0" name="Google Shape;220;gd1b8dff27c_0_179"/>
          <p:cNvCxnSpPr/>
          <p:nvPr/>
        </p:nvCxnSpPr>
        <p:spPr>
          <a:xfrm>
            <a:off x="3789405" y="5769870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1" name="Google Shape;221;gd1b8dff27c_0_179"/>
          <p:cNvCxnSpPr/>
          <p:nvPr/>
        </p:nvCxnSpPr>
        <p:spPr>
          <a:xfrm>
            <a:off x="7447005" y="5769870"/>
            <a:ext cx="749700" cy="0"/>
          </a:xfrm>
          <a:prstGeom prst="straightConnector1">
            <a:avLst/>
          </a:prstGeom>
          <a:noFill/>
          <a:ln w="19050" cap="flat" cmpd="sng">
            <a:solidFill>
              <a:srgbClr val="47AAA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2" name="Google Shape;222;gd1b8dff27c_0_179"/>
          <p:cNvSpPr txBox="1"/>
          <p:nvPr/>
        </p:nvSpPr>
        <p:spPr>
          <a:xfrm>
            <a:off x="690942" y="185179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d1b8dff27c_0_179"/>
          <p:cNvSpPr txBox="1"/>
          <p:nvPr/>
        </p:nvSpPr>
        <p:spPr>
          <a:xfrm>
            <a:off x="690942" y="3079233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d1b8dff27c_0_179"/>
          <p:cNvSpPr txBox="1"/>
          <p:nvPr/>
        </p:nvSpPr>
        <p:spPr>
          <a:xfrm>
            <a:off x="690942" y="413367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gd1b8dff27c_0_179"/>
          <p:cNvSpPr txBox="1"/>
          <p:nvPr/>
        </p:nvSpPr>
        <p:spPr>
          <a:xfrm>
            <a:off x="690942" y="535287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d1b8dff27c_0_179"/>
          <p:cNvSpPr txBox="1"/>
          <p:nvPr/>
        </p:nvSpPr>
        <p:spPr>
          <a:xfrm>
            <a:off x="4587911" y="185179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d1b8dff27c_0_179"/>
          <p:cNvSpPr txBox="1"/>
          <p:nvPr/>
        </p:nvSpPr>
        <p:spPr>
          <a:xfrm>
            <a:off x="4587911" y="3079233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d1b8dff27c_0_179"/>
          <p:cNvSpPr txBox="1"/>
          <p:nvPr/>
        </p:nvSpPr>
        <p:spPr>
          <a:xfrm>
            <a:off x="4587911" y="413367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d1b8dff27c_0_179"/>
          <p:cNvSpPr txBox="1"/>
          <p:nvPr/>
        </p:nvSpPr>
        <p:spPr>
          <a:xfrm>
            <a:off x="4587911" y="535287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gd1b8dff27c_0_179"/>
          <p:cNvSpPr txBox="1"/>
          <p:nvPr/>
        </p:nvSpPr>
        <p:spPr>
          <a:xfrm>
            <a:off x="8309657" y="185179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rgbClr val="134F5C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134F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d1b8dff27c_0_179"/>
          <p:cNvSpPr txBox="1"/>
          <p:nvPr/>
        </p:nvSpPr>
        <p:spPr>
          <a:xfrm>
            <a:off x="8309657" y="3079233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d1b8dff27c_0_179"/>
          <p:cNvSpPr txBox="1"/>
          <p:nvPr/>
        </p:nvSpPr>
        <p:spPr>
          <a:xfrm>
            <a:off x="8309657" y="413367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d1b8dff27c_0_179"/>
          <p:cNvSpPr txBox="1"/>
          <p:nvPr/>
        </p:nvSpPr>
        <p:spPr>
          <a:xfrm>
            <a:off x="8309657" y="5352876"/>
            <a:ext cx="30162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no-NO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...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1b8dff27c_0_219"/>
          <p:cNvSpPr/>
          <p:nvPr/>
        </p:nvSpPr>
        <p:spPr>
          <a:xfrm>
            <a:off x="658275" y="1896325"/>
            <a:ext cx="1847400" cy="4158600"/>
          </a:xfrm>
          <a:prstGeom prst="rect">
            <a:avLst/>
          </a:prstGeom>
          <a:solidFill>
            <a:srgbClr val="CFE2F3">
              <a:alpha val="5421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d1b8dff27c_0_219"/>
          <p:cNvSpPr/>
          <p:nvPr/>
        </p:nvSpPr>
        <p:spPr>
          <a:xfrm>
            <a:off x="2812372" y="1896325"/>
            <a:ext cx="1847400" cy="4158600"/>
          </a:xfrm>
          <a:prstGeom prst="rect">
            <a:avLst/>
          </a:prstGeom>
          <a:solidFill>
            <a:srgbClr val="CFE2F3">
              <a:alpha val="5421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d1b8dff27c_0_219"/>
          <p:cNvSpPr/>
          <p:nvPr/>
        </p:nvSpPr>
        <p:spPr>
          <a:xfrm>
            <a:off x="4966470" y="1896325"/>
            <a:ext cx="1847400" cy="4158600"/>
          </a:xfrm>
          <a:prstGeom prst="rect">
            <a:avLst/>
          </a:prstGeom>
          <a:solidFill>
            <a:srgbClr val="CFE2F3">
              <a:alpha val="5421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d1b8dff27c_0_219"/>
          <p:cNvSpPr/>
          <p:nvPr/>
        </p:nvSpPr>
        <p:spPr>
          <a:xfrm>
            <a:off x="7120568" y="1896325"/>
            <a:ext cx="1847400" cy="4158600"/>
          </a:xfrm>
          <a:prstGeom prst="rect">
            <a:avLst/>
          </a:prstGeom>
          <a:solidFill>
            <a:srgbClr val="CFE2F3">
              <a:alpha val="5421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d1b8dff27c_0_219"/>
          <p:cNvSpPr/>
          <p:nvPr/>
        </p:nvSpPr>
        <p:spPr>
          <a:xfrm>
            <a:off x="9269342" y="1896325"/>
            <a:ext cx="1847400" cy="4158600"/>
          </a:xfrm>
          <a:prstGeom prst="rect">
            <a:avLst/>
          </a:prstGeom>
          <a:solidFill>
            <a:srgbClr val="CFE2F3">
              <a:alpha val="54210"/>
            </a:srgbClr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d1b8dff27c_0_219"/>
          <p:cNvSpPr txBox="1"/>
          <p:nvPr/>
        </p:nvSpPr>
        <p:spPr>
          <a:xfrm>
            <a:off x="555779" y="309925"/>
            <a:ext cx="8479800" cy="13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Hvilke aktiviteter har 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tid til å gjennomføre 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neste __ ukene?</a:t>
            </a: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Hva bør </a:t>
            </a:r>
            <a:r>
              <a:rPr lang="no-NO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lang="no-NO" sz="30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prioritere? </a:t>
            </a:r>
            <a:endParaRPr sz="30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gd1b8dff27c_0_219"/>
          <p:cNvCxnSpPr/>
          <p:nvPr/>
        </p:nvCxnSpPr>
        <p:spPr>
          <a:xfrm>
            <a:off x="819922" y="2290130"/>
            <a:ext cx="106593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6" name="Google Shape;246;gd1b8dff27c_0_219"/>
          <p:cNvSpPr txBox="1"/>
          <p:nvPr/>
        </p:nvSpPr>
        <p:spPr>
          <a:xfrm>
            <a:off x="658275" y="1920167"/>
            <a:ext cx="83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Uke </a:t>
            </a:r>
            <a:r>
              <a:rPr lang="no-NO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x 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d1b8dff27c_0_219"/>
          <p:cNvSpPr txBox="1"/>
          <p:nvPr/>
        </p:nvSpPr>
        <p:spPr>
          <a:xfrm>
            <a:off x="2936096" y="1920167"/>
            <a:ext cx="83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Uke</a:t>
            </a:r>
            <a:r>
              <a:rPr lang="no-NO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d1b8dff27c_0_219"/>
          <p:cNvSpPr txBox="1"/>
          <p:nvPr/>
        </p:nvSpPr>
        <p:spPr>
          <a:xfrm>
            <a:off x="5078433" y="1920167"/>
            <a:ext cx="83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Uke </a:t>
            </a:r>
            <a:r>
              <a:rPr lang="no-NO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d1b8dff27c_0_219"/>
          <p:cNvSpPr txBox="1"/>
          <p:nvPr/>
        </p:nvSpPr>
        <p:spPr>
          <a:xfrm>
            <a:off x="7178432" y="1920167"/>
            <a:ext cx="83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Uke </a:t>
            </a:r>
            <a:r>
              <a:rPr lang="no-NO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d1b8dff27c_0_219"/>
          <p:cNvSpPr txBox="1"/>
          <p:nvPr/>
        </p:nvSpPr>
        <p:spPr>
          <a:xfrm>
            <a:off x="9337705" y="1920167"/>
            <a:ext cx="83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Uke </a:t>
            </a:r>
            <a:r>
              <a:rPr lang="no-NO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d1b8dff27c_0_219"/>
          <p:cNvSpPr txBox="1"/>
          <p:nvPr/>
        </p:nvSpPr>
        <p:spPr>
          <a:xfrm>
            <a:off x="555775" y="2486550"/>
            <a:ext cx="1836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d1b8dff27c_0_219"/>
          <p:cNvSpPr txBox="1"/>
          <p:nvPr/>
        </p:nvSpPr>
        <p:spPr>
          <a:xfrm>
            <a:off x="2741334" y="2486550"/>
            <a:ext cx="1836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d1b8dff27c_0_219"/>
          <p:cNvSpPr txBox="1"/>
          <p:nvPr/>
        </p:nvSpPr>
        <p:spPr>
          <a:xfrm>
            <a:off x="4918322" y="2486550"/>
            <a:ext cx="1836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gd1b8dff27c_0_219"/>
          <p:cNvSpPr txBox="1"/>
          <p:nvPr/>
        </p:nvSpPr>
        <p:spPr>
          <a:xfrm>
            <a:off x="7138164" y="2486550"/>
            <a:ext cx="1836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 sz="16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gd1b8dff27c_0_219"/>
          <p:cNvSpPr txBox="1"/>
          <p:nvPr/>
        </p:nvSpPr>
        <p:spPr>
          <a:xfrm>
            <a:off x="9280870" y="2486550"/>
            <a:ext cx="1836000" cy="13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Calibri"/>
              <a:buChar char="●"/>
            </a:pPr>
            <a:r>
              <a:rPr lang="no-NO" sz="14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Skriv her 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56" name="Google Shape;256;gd1b8dff27c_0_219"/>
          <p:cNvSpPr txBox="1"/>
          <p:nvPr/>
        </p:nvSpPr>
        <p:spPr>
          <a:xfrm>
            <a:off x="9207650" y="485250"/>
            <a:ext cx="2343900" cy="20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o-NO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Dupliser siden hvis dere vil planlegge lenger frem i tid. Eventuelt kan dere gjøre uker om til måneder. </a:t>
            </a:r>
            <a:endParaRPr sz="1100"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Widescreen</PresentationFormat>
  <Paragraphs>61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Office-tema</vt:lpstr>
      <vt:lpstr>Planlegg kartleggingsarbeidet</vt:lpstr>
      <vt:lpstr>PowerPoint-presentasjon</vt:lpstr>
      <vt:lpstr>PowerPoint-presentasjon</vt:lpstr>
      <vt:lpstr>Del 1: Definere hvilke aktiviteter dere skal gjennomføre</vt:lpstr>
      <vt:lpstr>Del 2: Lage en tidsplan for ukene fremover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2022-02-10T08:24:03Z</dcterms:created>
  <dcterms:modified xsi:type="dcterms:W3CDTF">2022-02-14T13:32:38Z</dcterms:modified>
</cp:coreProperties>
</file>