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44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434">
          <p15:clr>
            <a:srgbClr val="A4A3A4"/>
          </p15:clr>
        </p15:guide>
        <p15:guide id="4" orient="horz" pos="346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" roundtripDataSignature="AMtx7mh8WKyuKjN0m1s2Qr/YY26xr3Lqi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rfatte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72" y="368"/>
      </p:cViewPr>
      <p:guideLst>
        <p:guide orient="horz" pos="1344"/>
        <p:guide pos="3840"/>
        <p:guide orient="horz" pos="1434"/>
        <p:guide orient="horz" pos="3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11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0ea63f864b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10ea63f864b_0_1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10ea63f864b_0_1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0dc37a989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10dc37a9894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10dc37a9894_0_2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no-NO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02 November 2021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10dc37a9894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no-NO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0ea63f864b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g10ea63f864b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10ea63f864b_0_26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no-NO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02 November 2021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10ea63f864b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no-NO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tellysbilde 2">
  <p:cSld name="1_Tittellysbilde 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3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" name="Google Shape;18;p13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13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0" name="Google Shape;2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770" y="351643"/>
            <a:ext cx="1541866" cy="6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>
  <p:cSld name="Tittel og innhold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body" idx="1"/>
          </p:nvPr>
        </p:nvSpPr>
        <p:spPr>
          <a:xfrm>
            <a:off x="521259" y="2000673"/>
            <a:ext cx="11149481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4" name="Google Shape;74;p22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>
            <a:off x="521260" y="309915"/>
            <a:ext cx="11149480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tel og innhold">
  <p:cSld name="1_Tittel og innhold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>
            <a:off x="521259" y="2000673"/>
            <a:ext cx="11149481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1" name="Google Shape;81;p23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2" name="Google Shape;82;p23"/>
          <p:cNvSpPr txBox="1">
            <a:spLocks noGrp="1"/>
          </p:cNvSpPr>
          <p:nvPr>
            <p:ph type="title"/>
          </p:nvPr>
        </p:nvSpPr>
        <p:spPr>
          <a:xfrm>
            <a:off x="521260" y="309915"/>
            <a:ext cx="11149480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3" name="Google Shape;8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829" y="5226845"/>
            <a:ext cx="885171" cy="1631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>
  <p:cSld name="To innholdsdeler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>
            <a:spLocks noGrp="1"/>
          </p:cNvSpPr>
          <p:nvPr>
            <p:ph type="body" idx="1"/>
          </p:nvPr>
        </p:nvSpPr>
        <p:spPr>
          <a:xfrm>
            <a:off x="521259" y="2000673"/>
            <a:ext cx="5398277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body" idx="2"/>
          </p:nvPr>
        </p:nvSpPr>
        <p:spPr>
          <a:xfrm>
            <a:off x="6272463" y="2000673"/>
            <a:ext cx="5398277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0" name="Google Shape;90;p24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521260" y="309915"/>
            <a:ext cx="11149480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bilde">
  <p:cSld name="Innhold med bild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5"/>
          <p:cNvSpPr txBox="1">
            <a:spLocks noGrp="1"/>
          </p:cNvSpPr>
          <p:nvPr>
            <p:ph type="body" idx="1"/>
          </p:nvPr>
        </p:nvSpPr>
        <p:spPr>
          <a:xfrm>
            <a:off x="521259" y="2000673"/>
            <a:ext cx="5398277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5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97" name="Google Shape;97;p25"/>
          <p:cNvSpPr>
            <a:spLocks noGrp="1"/>
          </p:cNvSpPr>
          <p:nvPr>
            <p:ph type="pic" idx="2"/>
          </p:nvPr>
        </p:nvSpPr>
        <p:spPr>
          <a:xfrm>
            <a:off x="6272463" y="388937"/>
            <a:ext cx="5398277" cy="570640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cxnSp>
        <p:nvCxnSpPr>
          <p:cNvPr id="98" name="Google Shape;98;p25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" name="Google Shape;99;p25"/>
          <p:cNvSpPr txBox="1">
            <a:spLocks noGrp="1"/>
          </p:cNvSpPr>
          <p:nvPr>
            <p:ph type="title"/>
          </p:nvPr>
        </p:nvSpPr>
        <p:spPr>
          <a:xfrm>
            <a:off x="521260" y="309915"/>
            <a:ext cx="5398276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tellysbilde 1">
  <p:cSld name="2_Tittellysbilde 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24396" y="640282"/>
            <a:ext cx="6292240" cy="589823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6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3" name="Google Shape;103;p26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26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tellysbilde 1">
  <p:cSld name="3_Tittellysbilde 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7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7" name="Google Shape;107;p27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8" name="Google Shape;108;p27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09" name="Google Shape;109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51112" y="1849941"/>
            <a:ext cx="4947780" cy="4237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tellysbilde 1">
  <p:cSld name="4_Tittellysbilde 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8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2" name="Google Shape;112;p28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3" name="Google Shape;113;p28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14" name="Google Shape;114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14367" y="1716066"/>
            <a:ext cx="4647156" cy="4521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tellysbilde 1">
  <p:cSld name="7_Tittellysbilde 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7" name="Google Shape;117;p29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8" name="Google Shape;118;p29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tellysbilde 1">
  <p:cSld name="5_Tittellysbilde 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0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1" name="Google Shape;121;p30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2" name="Google Shape;122;p30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23" name="Google Shape;12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89732" y="2019247"/>
            <a:ext cx="4659682" cy="427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tellysbilde 1">
  <p:cSld name="6_Tittellysbilde 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60889" y="524657"/>
            <a:ext cx="9031111" cy="627257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1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7" name="Google Shape;127;p31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8" name="Google Shape;128;p31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>
  <p:cSld name="Bare tittel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14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14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title"/>
          </p:nvPr>
        </p:nvSpPr>
        <p:spPr>
          <a:xfrm>
            <a:off x="521260" y="388938"/>
            <a:ext cx="11149480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galleri 1">
  <p:cSld name="Bildegalleri 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/>
          <p:nvPr/>
        </p:nvSpPr>
        <p:spPr>
          <a:xfrm>
            <a:off x="0" y="1602463"/>
            <a:ext cx="1213164" cy="2987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2"/>
          <p:cNvSpPr>
            <a:spLocks noGrp="1"/>
          </p:cNvSpPr>
          <p:nvPr>
            <p:ph type="pic" idx="2"/>
          </p:nvPr>
        </p:nvSpPr>
        <p:spPr>
          <a:xfrm>
            <a:off x="3331754" y="383268"/>
            <a:ext cx="3030546" cy="151796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2" name="Google Shape;132;p32"/>
          <p:cNvSpPr>
            <a:spLocks noGrp="1"/>
          </p:cNvSpPr>
          <p:nvPr>
            <p:ph type="pic" idx="3"/>
          </p:nvPr>
        </p:nvSpPr>
        <p:spPr>
          <a:xfrm>
            <a:off x="9211377" y="383268"/>
            <a:ext cx="2459363" cy="273531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3" name="Google Shape;133;p32"/>
          <p:cNvSpPr>
            <a:spLocks noGrp="1"/>
          </p:cNvSpPr>
          <p:nvPr>
            <p:ph type="pic" idx="4"/>
          </p:nvPr>
        </p:nvSpPr>
        <p:spPr>
          <a:xfrm>
            <a:off x="525964" y="3385281"/>
            <a:ext cx="2586209" cy="271005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4" name="Google Shape;134;p32"/>
          <p:cNvSpPr>
            <a:spLocks noGrp="1"/>
          </p:cNvSpPr>
          <p:nvPr>
            <p:ph type="pic" idx="5"/>
          </p:nvPr>
        </p:nvSpPr>
        <p:spPr>
          <a:xfrm>
            <a:off x="3332983" y="2139218"/>
            <a:ext cx="3029317" cy="395612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5" name="Google Shape;135;p32"/>
          <p:cNvSpPr>
            <a:spLocks noGrp="1"/>
          </p:cNvSpPr>
          <p:nvPr>
            <p:ph type="pic" idx="6"/>
          </p:nvPr>
        </p:nvSpPr>
        <p:spPr>
          <a:xfrm>
            <a:off x="525964" y="383267"/>
            <a:ext cx="2586208" cy="273531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6" name="Google Shape;136;p32"/>
          <p:cNvSpPr>
            <a:spLocks noGrp="1"/>
          </p:cNvSpPr>
          <p:nvPr>
            <p:ph type="pic" idx="7"/>
          </p:nvPr>
        </p:nvSpPr>
        <p:spPr>
          <a:xfrm>
            <a:off x="6591626" y="3363960"/>
            <a:ext cx="5079114" cy="273137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7" name="Google Shape;137;p32"/>
          <p:cNvSpPr>
            <a:spLocks noGrp="1"/>
          </p:cNvSpPr>
          <p:nvPr>
            <p:ph type="pic" idx="8"/>
          </p:nvPr>
        </p:nvSpPr>
        <p:spPr>
          <a:xfrm>
            <a:off x="6583681" y="383268"/>
            <a:ext cx="2406316" cy="273531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138" name="Google Shape;138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829" y="5226845"/>
            <a:ext cx="885171" cy="1631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galleri 2">
  <p:cSld name="Bildegalleri 2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3"/>
          <p:cNvSpPr/>
          <p:nvPr/>
        </p:nvSpPr>
        <p:spPr>
          <a:xfrm>
            <a:off x="0" y="1602463"/>
            <a:ext cx="1213164" cy="2987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3"/>
          <p:cNvSpPr>
            <a:spLocks noGrp="1"/>
          </p:cNvSpPr>
          <p:nvPr>
            <p:ph type="pic" idx="2"/>
          </p:nvPr>
        </p:nvSpPr>
        <p:spPr>
          <a:xfrm>
            <a:off x="6272463" y="388937"/>
            <a:ext cx="5398277" cy="570640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2" name="Google Shape;142;p33"/>
          <p:cNvSpPr>
            <a:spLocks noGrp="1"/>
          </p:cNvSpPr>
          <p:nvPr>
            <p:ph type="pic" idx="3"/>
          </p:nvPr>
        </p:nvSpPr>
        <p:spPr>
          <a:xfrm>
            <a:off x="521259" y="388937"/>
            <a:ext cx="5398277" cy="570640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galleri 3">
  <p:cSld name="Bildegalleri 3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">
  <p:cSld name="Logo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24436" y="2672697"/>
            <a:ext cx="4407088" cy="1815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text black/white">
  <p:cSld name="Large text black/white"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0ea63f864b_0_179"/>
          <p:cNvSpPr txBox="1">
            <a:spLocks noGrp="1"/>
          </p:cNvSpPr>
          <p:nvPr>
            <p:ph type="body" idx="1"/>
          </p:nvPr>
        </p:nvSpPr>
        <p:spPr>
          <a:xfrm>
            <a:off x="2825721" y="2046140"/>
            <a:ext cx="6540600" cy="25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1"/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g10ea63f864b_0_179"/>
          <p:cNvSpPr txBox="1">
            <a:spLocks noGrp="1"/>
          </p:cNvSpPr>
          <p:nvPr>
            <p:ph type="ftr" idx="11"/>
          </p:nvPr>
        </p:nvSpPr>
        <p:spPr>
          <a:xfrm>
            <a:off x="371523" y="377234"/>
            <a:ext cx="17625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g10ea63f864b_0_179"/>
          <p:cNvSpPr txBox="1">
            <a:spLocks noGrp="1"/>
          </p:cNvSpPr>
          <p:nvPr>
            <p:ph type="body" idx="2"/>
          </p:nvPr>
        </p:nvSpPr>
        <p:spPr>
          <a:xfrm>
            <a:off x="2774518" y="377234"/>
            <a:ext cx="1464600" cy="5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 3">
  <p:cSld name="Tittellysbilde 3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AA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1" name="Google Shape;3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770" y="351643"/>
            <a:ext cx="1541866" cy="6353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Google Shape;32;p15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6B479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3" name="Google Shape;33;p15"/>
          <p:cNvPicPr preferRelativeResize="0"/>
          <p:nvPr/>
        </p:nvPicPr>
        <p:blipFill rotWithShape="1">
          <a:blip r:embed="rId3">
            <a:alphaModFix/>
          </a:blip>
          <a:srcRect l="10749" t="9200" r="24131" b="8300"/>
          <a:stretch/>
        </p:blipFill>
        <p:spPr>
          <a:xfrm>
            <a:off x="7215447" y="0"/>
            <a:ext cx="497655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>
  <p:cSld name="Tom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 1">
  <p:cSld name="Tittellysbilde 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60889" y="524657"/>
            <a:ext cx="9031111" cy="627257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7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8" name="Google Shape;38;p17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Google Shape;39;p17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0" name="Google Shape;4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770" y="335459"/>
            <a:ext cx="1541866" cy="6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tellysbilde 1">
  <p:cSld name="1_Tittellysbilde 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47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4" name="Google Shape;44;p18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" name="Google Shape;45;p18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6" name="Google Shape;46;p18"/>
          <p:cNvPicPr preferRelativeResize="0"/>
          <p:nvPr/>
        </p:nvPicPr>
        <p:blipFill rotWithShape="1">
          <a:blip r:embed="rId2">
            <a:alphaModFix/>
          </a:blip>
          <a:srcRect l="10532" t="9200" r="24131" b="8300"/>
          <a:stretch/>
        </p:blipFill>
        <p:spPr>
          <a:xfrm>
            <a:off x="7198822" y="0"/>
            <a:ext cx="499317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770" y="349753"/>
            <a:ext cx="1541866" cy="6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 4">
  <p:cSld name="Tittellysbilde 4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8A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1" name="Google Shape;51;p19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6B479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2" name="Google Shape;52;p19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53" name="Google Shape;53;p19"/>
          <p:cNvPicPr preferRelativeResize="0"/>
          <p:nvPr/>
        </p:nvPicPr>
        <p:blipFill rotWithShape="1">
          <a:blip r:embed="rId2">
            <a:alphaModFix/>
          </a:blip>
          <a:srcRect l="10749" t="9200" r="24131" b="8300"/>
          <a:stretch/>
        </p:blipFill>
        <p:spPr>
          <a:xfrm>
            <a:off x="7215447" y="0"/>
            <a:ext cx="497655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770" y="351643"/>
            <a:ext cx="1541866" cy="6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 2">
  <p:cSld name="Tittellysbilde 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0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8" name="Google Shape;58;p20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" name="Google Shape;59;p20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60" name="Google Shape;60;p20"/>
          <p:cNvPicPr preferRelativeResize="0"/>
          <p:nvPr/>
        </p:nvPicPr>
        <p:blipFill rotWithShape="1">
          <a:blip r:embed="rId2">
            <a:alphaModFix/>
          </a:blip>
          <a:srcRect l="10749" t="9200" r="24131" b="8300"/>
          <a:stretch/>
        </p:blipFill>
        <p:spPr>
          <a:xfrm>
            <a:off x="7215447" y="0"/>
            <a:ext cx="497655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770" y="351643"/>
            <a:ext cx="1541866" cy="6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are tittel">
  <p:cSld name="1_Bare tittel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Google Shape;63;p21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4" name="Google Shape;64;p21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title"/>
          </p:nvPr>
        </p:nvSpPr>
        <p:spPr>
          <a:xfrm>
            <a:off x="521260" y="388938"/>
            <a:ext cx="11149480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8" name="Google Shape;6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829" y="5226845"/>
            <a:ext cx="885171" cy="1631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body" idx="1"/>
          </p:nvPr>
        </p:nvSpPr>
        <p:spPr>
          <a:xfrm>
            <a:off x="525965" y="2082297"/>
            <a:ext cx="11149479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title"/>
          </p:nvPr>
        </p:nvSpPr>
        <p:spPr>
          <a:xfrm>
            <a:off x="521260" y="298625"/>
            <a:ext cx="111494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4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0ea63f864b_0_18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o-NO"/>
              <a:t>Planlegge hvordan konseptet skal testes</a:t>
            </a:r>
            <a:endParaRPr/>
          </a:p>
        </p:txBody>
      </p:sp>
      <p:sp>
        <p:nvSpPr>
          <p:cNvPr id="157" name="Google Shape;157;g10ea63f864b_0_18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o-NO" sz="1600"/>
              <a:t>Her er en fremgangsmåte for hvordan dere kan teste ut hvorvidt konseptet treffer behovene og ønskene til målgruppen.</a:t>
            </a:r>
            <a:endParaRPr sz="1600"/>
          </a:p>
        </p:txBody>
      </p:sp>
      <p:pic>
        <p:nvPicPr>
          <p:cNvPr id="159" name="Google Shape;159;g10ea63f864b_0_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9825" y="869225"/>
            <a:ext cx="3953149" cy="394024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10ea63f864b_0_183"/>
          <p:cNvSpPr txBox="1"/>
          <p:nvPr/>
        </p:nvSpPr>
        <p:spPr>
          <a:xfrm>
            <a:off x="525964" y="6008609"/>
            <a:ext cx="21537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o-NO" sz="10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Verktøy tilknyttet Veileder for flere engasjerte seniorer i lokalmiljøet</a:t>
            </a:r>
            <a:endParaRPr sz="1000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0dc37a9894_0_2"/>
          <p:cNvSpPr/>
          <p:nvPr/>
        </p:nvSpPr>
        <p:spPr>
          <a:xfrm>
            <a:off x="5253325" y="1797400"/>
            <a:ext cx="5761500" cy="434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10dc37a9894_0_2"/>
          <p:cNvSpPr/>
          <p:nvPr/>
        </p:nvSpPr>
        <p:spPr>
          <a:xfrm>
            <a:off x="5833897" y="2869445"/>
            <a:ext cx="2234700" cy="2640000"/>
          </a:xfrm>
          <a:prstGeom prst="rect">
            <a:avLst/>
          </a:prstGeom>
          <a:solidFill>
            <a:srgbClr val="079184">
              <a:alpha val="110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1B44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10dc37a9894_0_2"/>
          <p:cNvSpPr txBox="1"/>
          <p:nvPr/>
        </p:nvSpPr>
        <p:spPr>
          <a:xfrm>
            <a:off x="5777759" y="2390515"/>
            <a:ext cx="13863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B4443"/>
              </a:buClr>
              <a:buSzPts val="960"/>
              <a:buFont typeface="Arial"/>
              <a:buNone/>
            </a:pPr>
            <a:r>
              <a:rPr lang="no-NO" b="1">
                <a:solidFill>
                  <a:schemeClr val="dk1"/>
                </a:solidFill>
              </a:rPr>
              <a:t>Hypoteser</a:t>
            </a:r>
            <a:endParaRPr b="1">
              <a:solidFill>
                <a:schemeClr val="dk1"/>
              </a:solidFill>
              <a:highlight>
                <a:srgbClr val="C6071E"/>
              </a:highlight>
            </a:endParaRPr>
          </a:p>
        </p:txBody>
      </p:sp>
      <p:sp>
        <p:nvSpPr>
          <p:cNvPr id="170" name="Google Shape;170;g10dc37a9894_0_2"/>
          <p:cNvSpPr/>
          <p:nvPr/>
        </p:nvSpPr>
        <p:spPr>
          <a:xfrm>
            <a:off x="8403291" y="2871784"/>
            <a:ext cx="2255100" cy="2640000"/>
          </a:xfrm>
          <a:prstGeom prst="rect">
            <a:avLst/>
          </a:prstGeom>
          <a:solidFill>
            <a:srgbClr val="079184">
              <a:alpha val="110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1B44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10dc37a9894_0_2"/>
          <p:cNvSpPr txBox="1"/>
          <p:nvPr/>
        </p:nvSpPr>
        <p:spPr>
          <a:xfrm>
            <a:off x="8044305" y="2391623"/>
            <a:ext cx="2068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1B4443"/>
              </a:buClr>
              <a:buSzPts val="960"/>
              <a:buFont typeface="Arial"/>
              <a:buNone/>
            </a:pPr>
            <a:r>
              <a:rPr lang="no-NO" b="1">
                <a:solidFill>
                  <a:schemeClr val="dk1"/>
                </a:solidFill>
              </a:rPr>
              <a:t>Plan for gjennomføring</a:t>
            </a:r>
            <a:endParaRPr b="1">
              <a:solidFill>
                <a:schemeClr val="dk1"/>
              </a:solidFill>
              <a:highlight>
                <a:srgbClr val="C6071E"/>
              </a:highlight>
            </a:endParaRPr>
          </a:p>
        </p:txBody>
      </p:sp>
      <p:sp>
        <p:nvSpPr>
          <p:cNvPr id="172" name="Google Shape;172;g10dc37a9894_0_2"/>
          <p:cNvSpPr txBox="1">
            <a:spLocks noGrp="1"/>
          </p:cNvSpPr>
          <p:nvPr>
            <p:ph type="body" idx="4294967295"/>
          </p:nvPr>
        </p:nvSpPr>
        <p:spPr>
          <a:xfrm>
            <a:off x="521260" y="2000673"/>
            <a:ext cx="3791100" cy="45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no-NO" sz="1600"/>
              <a:t>D</a:t>
            </a:r>
            <a:r>
              <a:rPr lang="no-NO" sz="1600">
                <a:latin typeface="Calibri"/>
                <a:ea typeface="Calibri"/>
                <a:cs typeface="Calibri"/>
                <a:sym typeface="Calibri"/>
              </a:rPr>
              <a:t>efiner hypoteser og planlegg hvordan dere ønsker å gjennomføre </a:t>
            </a:r>
            <a:r>
              <a:rPr lang="no-NO" sz="1600"/>
              <a:t>testingen</a:t>
            </a:r>
            <a:r>
              <a:rPr lang="no-NO" sz="160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no-NO" sz="1600"/>
              <a:t> Hypotesen sier noe om hva dere ønsker å bekrefte eller avkrefte gjennom testingen. Beskriv ulike måter dere kan teste på i steg, med ulike mennesker/aktører.</a:t>
            </a:r>
            <a:endParaRPr sz="1600"/>
          </a:p>
        </p:txBody>
      </p:sp>
      <p:sp>
        <p:nvSpPr>
          <p:cNvPr id="173" name="Google Shape;173;g10dc37a9894_0_2"/>
          <p:cNvSpPr txBox="1">
            <a:spLocks noGrp="1"/>
          </p:cNvSpPr>
          <p:nvPr>
            <p:ph type="title" idx="4294967295"/>
          </p:nvPr>
        </p:nvSpPr>
        <p:spPr>
          <a:xfrm>
            <a:off x="521260" y="309915"/>
            <a:ext cx="111495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8A49"/>
              </a:buClr>
              <a:buSzPts val="1600"/>
              <a:buFont typeface="Calibri"/>
              <a:buNone/>
            </a:pPr>
            <a:br>
              <a:rPr lang="no-NO" sz="3000" b="0">
                <a:solidFill>
                  <a:srgbClr val="F28A49"/>
                </a:solidFill>
              </a:rPr>
            </a:br>
            <a:r>
              <a:rPr lang="no-NO" sz="3000"/>
              <a:t>Planlegge testingen</a:t>
            </a:r>
            <a:endParaRPr sz="3000"/>
          </a:p>
        </p:txBody>
      </p:sp>
      <p:sp>
        <p:nvSpPr>
          <p:cNvPr id="174" name="Google Shape;174;g10dc37a9894_0_2"/>
          <p:cNvSpPr/>
          <p:nvPr/>
        </p:nvSpPr>
        <p:spPr>
          <a:xfrm>
            <a:off x="5471175" y="2141150"/>
            <a:ext cx="5761500" cy="3623100"/>
          </a:xfrm>
          <a:prstGeom prst="rect">
            <a:avLst/>
          </a:prstGeom>
          <a:noFill/>
          <a:ln w="9525" cap="flat" cmpd="sng">
            <a:solidFill>
              <a:srgbClr val="07918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10dc37a9894_0_2"/>
          <p:cNvSpPr txBox="1"/>
          <p:nvPr/>
        </p:nvSpPr>
        <p:spPr>
          <a:xfrm>
            <a:off x="5949426" y="3082873"/>
            <a:ext cx="20661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300" b="1">
                <a:solidFill>
                  <a:srgbClr val="1B4443"/>
                </a:solidFill>
                <a:latin typeface="Calibri"/>
                <a:ea typeface="Calibri"/>
                <a:cs typeface="Calibri"/>
                <a:sym typeface="Calibri"/>
              </a:rPr>
              <a:t>Eksempel</a:t>
            </a:r>
            <a:r>
              <a:rPr lang="no-NO" sz="1300">
                <a:solidFill>
                  <a:srgbClr val="1B4443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no-NO" sz="1300">
                <a:solidFill>
                  <a:srgbClr val="1B444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o-NO" sz="1300">
                <a:solidFill>
                  <a:srgbClr val="1B4443"/>
                </a:solidFill>
                <a:latin typeface="Calibri"/>
                <a:ea typeface="Calibri"/>
                <a:cs typeface="Calibri"/>
                <a:sym typeface="Calibri"/>
              </a:rPr>
              <a:t>“Idéen gir brukere en bedre oversikt over…”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10dc37a9894_0_2"/>
          <p:cNvSpPr txBox="1"/>
          <p:nvPr/>
        </p:nvSpPr>
        <p:spPr>
          <a:xfrm>
            <a:off x="5949426" y="4187612"/>
            <a:ext cx="2066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300">
                <a:solidFill>
                  <a:srgbClr val="1B4443"/>
                </a:solidFill>
                <a:latin typeface="Calibri"/>
                <a:ea typeface="Calibri"/>
                <a:cs typeface="Calibri"/>
                <a:sym typeface="Calibri"/>
              </a:rPr>
              <a:t>Eksempel:</a:t>
            </a:r>
            <a:br>
              <a:rPr lang="no-NO" sz="1300">
                <a:solidFill>
                  <a:srgbClr val="1B444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o-NO" sz="1300">
                <a:solidFill>
                  <a:srgbClr val="1B4443"/>
                </a:solidFill>
                <a:latin typeface="Calibri"/>
                <a:ea typeface="Calibri"/>
                <a:cs typeface="Calibri"/>
                <a:sym typeface="Calibri"/>
              </a:rPr>
              <a:t>“Idéen bidrar til at…”</a:t>
            </a:r>
            <a:endParaRPr sz="1500">
              <a:solidFill>
                <a:srgbClr val="1B44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10dc37a9894_0_2"/>
          <p:cNvSpPr txBox="1"/>
          <p:nvPr/>
        </p:nvSpPr>
        <p:spPr>
          <a:xfrm>
            <a:off x="8497769" y="3174954"/>
            <a:ext cx="20661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300" b="1">
                <a:solidFill>
                  <a:srgbClr val="1B4443"/>
                </a:solidFill>
                <a:latin typeface="Calibri"/>
                <a:ea typeface="Calibri"/>
                <a:cs typeface="Calibri"/>
                <a:sym typeface="Calibri"/>
              </a:rPr>
              <a:t>Eksempel</a:t>
            </a:r>
            <a:r>
              <a:rPr lang="no-NO" sz="1300">
                <a:solidFill>
                  <a:srgbClr val="1B4443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br>
              <a:rPr lang="no-NO" sz="1300">
                <a:solidFill>
                  <a:srgbClr val="1B4443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no-NO" sz="1300">
                <a:solidFill>
                  <a:srgbClr val="1B444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o-NO" sz="1300">
                <a:solidFill>
                  <a:srgbClr val="1B4443"/>
                </a:solidFill>
                <a:latin typeface="Calibri"/>
                <a:ea typeface="Calibri"/>
                <a:cs typeface="Calibri"/>
                <a:sym typeface="Calibri"/>
              </a:rPr>
              <a:t>1: Introduksjon til idéen</a:t>
            </a:r>
            <a:endParaRPr sz="1300">
              <a:solidFill>
                <a:srgbClr val="1B44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300">
                <a:solidFill>
                  <a:srgbClr val="1B4443"/>
                </a:solidFill>
                <a:latin typeface="Calibri"/>
                <a:ea typeface="Calibri"/>
                <a:cs typeface="Calibri"/>
                <a:sym typeface="Calibri"/>
              </a:rPr>
              <a:t>2: Diskusjon om…</a:t>
            </a:r>
            <a:endParaRPr sz="1300">
              <a:solidFill>
                <a:srgbClr val="1B44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300">
                <a:solidFill>
                  <a:srgbClr val="1B4443"/>
                </a:solidFill>
                <a:latin typeface="Calibri"/>
                <a:ea typeface="Calibri"/>
                <a:cs typeface="Calibri"/>
                <a:sym typeface="Calibri"/>
              </a:rPr>
              <a:t>3: …</a:t>
            </a:r>
            <a:endParaRPr sz="1300">
              <a:solidFill>
                <a:srgbClr val="1B44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10dc37a9894_0_2"/>
          <p:cNvSpPr txBox="1"/>
          <p:nvPr/>
        </p:nvSpPr>
        <p:spPr>
          <a:xfrm>
            <a:off x="9812800" y="5802100"/>
            <a:ext cx="165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Jobb i malen på neste side. </a:t>
            </a:r>
            <a:endParaRPr sz="1000" i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0ea63f864b_0_26"/>
          <p:cNvSpPr/>
          <p:nvPr/>
        </p:nvSpPr>
        <p:spPr>
          <a:xfrm>
            <a:off x="626325" y="2404450"/>
            <a:ext cx="4857900" cy="4055400"/>
          </a:xfrm>
          <a:prstGeom prst="rect">
            <a:avLst/>
          </a:prstGeom>
          <a:solidFill>
            <a:srgbClr val="079184">
              <a:alpha val="11050"/>
            </a:srgbClr>
          </a:solidFill>
          <a:ln>
            <a:noFill/>
          </a:ln>
        </p:spPr>
        <p:txBody>
          <a:bodyPr spcFirstLastPara="1" wrap="square" lIns="162000" tIns="154800" rIns="162000" bIns="154800" anchor="t" anchorCtr="0">
            <a:noAutofit/>
          </a:bodyPr>
          <a:lstStyle/>
          <a:p>
            <a:pPr marL="171450" marR="0" lvl="0" indent="-165100" algn="l" rtl="0">
              <a:spcBef>
                <a:spcPts val="0"/>
              </a:spcBef>
              <a:spcAft>
                <a:spcPts val="0"/>
              </a:spcAft>
              <a:buClr>
                <a:srgbClr val="1B4443"/>
              </a:buClr>
              <a:buSzPts val="1300"/>
              <a:buFont typeface="Calibri"/>
              <a:buChar char="•"/>
            </a:pPr>
            <a:r>
              <a:rPr lang="no-NO" sz="1300">
                <a:solidFill>
                  <a:srgbClr val="1B4443"/>
                </a:solidFill>
                <a:latin typeface="Calibri"/>
                <a:ea typeface="Calibri"/>
                <a:cs typeface="Calibri"/>
                <a:sym typeface="Calibri"/>
              </a:rPr>
              <a:t>Eksempel: “Idéen gir brukere en bedre oversikt over…” </a:t>
            </a:r>
            <a:endParaRPr sz="1300">
              <a:solidFill>
                <a:srgbClr val="1B44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65100" algn="l" rtl="0">
              <a:spcBef>
                <a:spcPts val="0"/>
              </a:spcBef>
              <a:spcAft>
                <a:spcPts val="0"/>
              </a:spcAft>
              <a:buClr>
                <a:srgbClr val="1B4443"/>
              </a:buClr>
              <a:buSzPts val="1300"/>
              <a:buFont typeface="Calibri"/>
              <a:buChar char="•"/>
            </a:pPr>
            <a:r>
              <a:rPr lang="no-NO" sz="1300">
                <a:solidFill>
                  <a:srgbClr val="1B4443"/>
                </a:solidFill>
                <a:latin typeface="Calibri"/>
                <a:ea typeface="Calibri"/>
                <a:cs typeface="Calibri"/>
                <a:sym typeface="Calibri"/>
              </a:rPr>
              <a:t>Skriv her </a:t>
            </a:r>
            <a:endParaRPr sz="1300">
              <a:solidFill>
                <a:srgbClr val="1B44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10ea63f864b_0_26"/>
          <p:cNvSpPr txBox="1"/>
          <p:nvPr/>
        </p:nvSpPr>
        <p:spPr>
          <a:xfrm>
            <a:off x="626330" y="2031549"/>
            <a:ext cx="11079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7AAA2"/>
              </a:buClr>
              <a:buSzPts val="960"/>
              <a:buFont typeface="Arial"/>
              <a:buNone/>
            </a:pPr>
            <a:r>
              <a:rPr lang="no-NO" sz="1600" b="1">
                <a:solidFill>
                  <a:schemeClr val="dk1"/>
                </a:solidFill>
              </a:rPr>
              <a:t>Hypoteser</a:t>
            </a:r>
            <a:endParaRPr sz="1600" b="1">
              <a:solidFill>
                <a:schemeClr val="dk1"/>
              </a:solidFill>
              <a:highlight>
                <a:srgbClr val="C6071E"/>
              </a:highlight>
            </a:endParaRPr>
          </a:p>
        </p:txBody>
      </p:sp>
      <p:sp>
        <p:nvSpPr>
          <p:cNvPr id="187" name="Google Shape;187;g10ea63f864b_0_26"/>
          <p:cNvSpPr/>
          <p:nvPr/>
        </p:nvSpPr>
        <p:spPr>
          <a:xfrm>
            <a:off x="6141909" y="2404450"/>
            <a:ext cx="5194800" cy="4055400"/>
          </a:xfrm>
          <a:prstGeom prst="rect">
            <a:avLst/>
          </a:prstGeom>
          <a:solidFill>
            <a:srgbClr val="079184">
              <a:alpha val="11050"/>
            </a:srgbClr>
          </a:solidFill>
          <a:ln>
            <a:noFill/>
          </a:ln>
        </p:spPr>
        <p:txBody>
          <a:bodyPr spcFirstLastPara="1" wrap="square" lIns="162000" tIns="154800" rIns="162000" bIns="154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300">
                <a:solidFill>
                  <a:srgbClr val="1B4443"/>
                </a:solidFill>
                <a:latin typeface="Calibri"/>
                <a:ea typeface="Calibri"/>
                <a:cs typeface="Calibri"/>
                <a:sym typeface="Calibri"/>
              </a:rPr>
              <a:t>Steg for steg. Hvordan ønsker dere å gjennomføre testingen av idéen deres? </a:t>
            </a:r>
            <a:endParaRPr sz="1300">
              <a:solidFill>
                <a:srgbClr val="1B4443"/>
              </a:solidFill>
            </a:endParaRPr>
          </a:p>
          <a:p>
            <a:pPr marL="17145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300">
              <a:solidFill>
                <a:srgbClr val="1B44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65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4443"/>
              </a:buClr>
              <a:buSzPts val="1300"/>
              <a:buFont typeface="Arial"/>
              <a:buChar char="•"/>
            </a:pPr>
            <a:r>
              <a:rPr lang="no-NO" sz="1300">
                <a:solidFill>
                  <a:srgbClr val="1B4443"/>
                </a:solidFill>
                <a:latin typeface="Calibri"/>
                <a:ea typeface="Calibri"/>
                <a:cs typeface="Calibri"/>
                <a:sym typeface="Calibri"/>
              </a:rPr>
              <a:t>1: Skriv her </a:t>
            </a:r>
            <a:endParaRPr sz="1300">
              <a:solidFill>
                <a:srgbClr val="1B444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65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4443"/>
              </a:buClr>
              <a:buSzPts val="1300"/>
              <a:buFont typeface="Arial"/>
              <a:buChar char="•"/>
            </a:pPr>
            <a:r>
              <a:rPr lang="no-NO" sz="1300">
                <a:solidFill>
                  <a:srgbClr val="1B4443"/>
                </a:solidFill>
                <a:latin typeface="Calibri"/>
                <a:ea typeface="Calibri"/>
                <a:cs typeface="Calibri"/>
                <a:sym typeface="Calibri"/>
              </a:rPr>
              <a:t>2: </a:t>
            </a:r>
            <a:endParaRPr sz="1300">
              <a:solidFill>
                <a:srgbClr val="1B4443"/>
              </a:solidFill>
            </a:endParaRPr>
          </a:p>
          <a:p>
            <a:pPr marL="171450" marR="0" lvl="0" indent="-165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4443"/>
              </a:buClr>
              <a:buSzPts val="1300"/>
              <a:buFont typeface="Arial"/>
              <a:buChar char="•"/>
            </a:pPr>
            <a:r>
              <a:rPr lang="no-NO" sz="1300">
                <a:solidFill>
                  <a:srgbClr val="1B4443"/>
                </a:solidFill>
                <a:latin typeface="Calibri"/>
                <a:ea typeface="Calibri"/>
                <a:cs typeface="Calibri"/>
                <a:sym typeface="Calibri"/>
              </a:rPr>
              <a:t>3: </a:t>
            </a:r>
            <a:endParaRPr sz="1300">
              <a:solidFill>
                <a:srgbClr val="1B4443"/>
              </a:solidFill>
            </a:endParaRPr>
          </a:p>
          <a:p>
            <a:pPr marL="171450" marR="0" lvl="0" indent="-165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4443"/>
              </a:buClr>
              <a:buSzPts val="1300"/>
              <a:buFont typeface="Arial"/>
              <a:buChar char="•"/>
            </a:pPr>
            <a:r>
              <a:rPr lang="no-NO" sz="1300">
                <a:solidFill>
                  <a:srgbClr val="1B4443"/>
                </a:solidFill>
                <a:latin typeface="Calibri"/>
                <a:ea typeface="Calibri"/>
                <a:cs typeface="Calibri"/>
                <a:sym typeface="Calibri"/>
              </a:rPr>
              <a:t>4:  </a:t>
            </a:r>
            <a:endParaRPr sz="1300">
              <a:solidFill>
                <a:srgbClr val="1B4443"/>
              </a:solidFill>
            </a:endParaRPr>
          </a:p>
          <a:p>
            <a:pPr marL="17145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300">
              <a:solidFill>
                <a:srgbClr val="1B44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10ea63f864b_0_26"/>
          <p:cNvSpPr txBox="1"/>
          <p:nvPr/>
        </p:nvSpPr>
        <p:spPr>
          <a:xfrm>
            <a:off x="6141903" y="2031550"/>
            <a:ext cx="35262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7AAA2"/>
              </a:buClr>
              <a:buSzPts val="960"/>
              <a:buFont typeface="Arial"/>
              <a:buNone/>
            </a:pPr>
            <a:r>
              <a:rPr lang="no-NO" sz="1600" b="1">
                <a:solidFill>
                  <a:schemeClr val="dk1"/>
                </a:solidFill>
              </a:rPr>
              <a:t>Plan for gjennomføring</a:t>
            </a:r>
            <a:endParaRPr sz="1600" b="1">
              <a:solidFill>
                <a:schemeClr val="dk1"/>
              </a:solidFill>
              <a:highlight>
                <a:srgbClr val="C6071E"/>
              </a:highlight>
            </a:endParaRPr>
          </a:p>
        </p:txBody>
      </p:sp>
      <p:sp>
        <p:nvSpPr>
          <p:cNvPr id="189" name="Google Shape;189;g10ea63f864b_0_26"/>
          <p:cNvSpPr txBox="1">
            <a:spLocks noGrp="1"/>
          </p:cNvSpPr>
          <p:nvPr>
            <p:ph type="title" idx="4294967295"/>
          </p:nvPr>
        </p:nvSpPr>
        <p:spPr>
          <a:xfrm>
            <a:off x="521260" y="309915"/>
            <a:ext cx="111495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8A49"/>
              </a:buClr>
              <a:buSzPts val="1600"/>
              <a:buFont typeface="Calibri"/>
              <a:buNone/>
            </a:pPr>
            <a:br>
              <a:rPr lang="no-NO" sz="3000" b="0">
                <a:solidFill>
                  <a:srgbClr val="F28A49"/>
                </a:solidFill>
              </a:rPr>
            </a:br>
            <a:r>
              <a:rPr lang="no-NO" sz="3000"/>
              <a:t>Planlegg verifiseringen</a:t>
            </a:r>
            <a:endParaRPr sz="3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D353DBF0E57304B8F04661C8BD6246C" ma:contentTypeVersion="19" ma:contentTypeDescription="Opprett et nytt dokument." ma:contentTypeScope="" ma:versionID="8c2c6c3f2c06c7f8387e67d7447a47c7">
  <xsd:schema xmlns:xsd="http://www.w3.org/2001/XMLSchema" xmlns:xs="http://www.w3.org/2001/XMLSchema" xmlns:p="http://schemas.microsoft.com/office/2006/metadata/properties" xmlns:ns2="0846b568-edc6-4c55-a20a-c0deb967ef35" xmlns:ns3="c3c3d65d-6646-461e-a48f-fdc06b297f91" targetNamespace="http://schemas.microsoft.com/office/2006/metadata/properties" ma:root="true" ma:fieldsID="0bb56fd31979db9cfb74b47de5c51d79" ns2:_="" ns3:_="">
    <xsd:import namespace="0846b568-edc6-4c55-a20a-c0deb967ef35"/>
    <xsd:import namespace="c3c3d65d-6646-461e-a48f-fdc06b297f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6b568-edc6-4c55-a20a-c0deb967ef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ildemerkelapper" ma:readOnly="false" ma:fieldId="{5cf76f15-5ced-4ddc-b409-7134ff3c332f}" ma:taxonomyMulti="true" ma:sspId="44bd27e2-62de-4af1-85f7-19d8bf2bfc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c3d65d-6646-461e-a48f-fdc06b297f9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00bccce7-8962-4114-9f0a-114b952975fe}" ma:internalName="TaxCatchAll" ma:showField="CatchAllData" ma:web="c3c3d65d-6646-461e-a48f-fdc06b297f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846b568-edc6-4c55-a20a-c0deb967ef35">
      <Terms xmlns="http://schemas.microsoft.com/office/infopath/2007/PartnerControls"/>
    </lcf76f155ced4ddcb4097134ff3c332f>
    <TaxCatchAll xmlns="c3c3d65d-6646-461e-a48f-fdc06b297f91" xsi:nil="true"/>
  </documentManagement>
</p:properties>
</file>

<file path=customXml/itemProps1.xml><?xml version="1.0" encoding="utf-8"?>
<ds:datastoreItem xmlns:ds="http://schemas.openxmlformats.org/officeDocument/2006/customXml" ds:itemID="{F1B7BEF7-3974-4544-A560-6CE6055F73F4}"/>
</file>

<file path=customXml/itemProps2.xml><?xml version="1.0" encoding="utf-8"?>
<ds:datastoreItem xmlns:ds="http://schemas.openxmlformats.org/officeDocument/2006/customXml" ds:itemID="{13A88EF1-3E46-4893-9637-D537631399F2}"/>
</file>

<file path=customXml/itemProps3.xml><?xml version="1.0" encoding="utf-8"?>
<ds:datastoreItem xmlns:ds="http://schemas.openxmlformats.org/officeDocument/2006/customXml" ds:itemID="{7AE9573F-C93B-4470-B45A-80D7622A278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Microsoft Office PowerPoint</Application>
  <PresentationFormat>Widescreen</PresentationFormat>
  <Paragraphs>29</Paragraphs>
  <Slides>3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Office-tema</vt:lpstr>
      <vt:lpstr>Planlegge hvordan konseptet skal testes</vt:lpstr>
      <vt:lpstr> Planlegge testingen</vt:lpstr>
      <vt:lpstr> Planlegg verifiseringen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revision>1</cp:revision>
  <dcterms:created xsi:type="dcterms:W3CDTF">2022-02-10T08:20:16Z</dcterms:created>
  <dcterms:modified xsi:type="dcterms:W3CDTF">2022-02-14T13:35:43Z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0x0101009D353DBF0E57304B8F04661C8BD6246C</vt:lpwstr>
  </property>
  <property fmtid="{D5CDD505-2E9C-101B-9397-08002B2CF9AE}" pid="3" name="MediaServiceImageTags">
    <vt:lpwstr/>
  </property>
</Properties>
</file>