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44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434">
          <p15:clr>
            <a:srgbClr val="A4A3A4"/>
          </p15:clr>
        </p15:guide>
        <p15:guide id="4" orient="horz" pos="346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" roundtripDataSignature="AMtx7mh42mO3N72bKDOqCH2FtOowdGWq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2" y="368"/>
      </p:cViewPr>
      <p:guideLst>
        <p:guide orient="horz" pos="1344"/>
        <p:guide pos="3840"/>
        <p:guide orient="horz" pos="1434"/>
        <p:guide orient="horz" pos="3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b078a89da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10b078a89da_0_1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10b078a89da_0_1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0dd60f7ac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10dd60f7ac6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10dd60f7ac6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b078a89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10b078a89d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10b078a89d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tellysbilde 2">
  <p:cSld name="1_Tittellysbilde 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3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13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3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0" name="Google Shape;2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>
  <p:cSld name="Tittel og innhold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11149481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4" name="Google Shape;74;p22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tel og innhold">
  <p:cSld name="1_Tittel og innhold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11149481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1" name="Google Shape;81;p23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23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3" name="Google Shape;8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829" y="5226845"/>
            <a:ext cx="885171" cy="163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>
  <p:cSld name="To innholdsdel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5398277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body" idx="2"/>
          </p:nvPr>
        </p:nvSpPr>
        <p:spPr>
          <a:xfrm>
            <a:off x="6272463" y="2000673"/>
            <a:ext cx="5398277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0" name="Google Shape;90;p24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bilde">
  <p:cSld name="Innhold med bil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5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5398277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97" name="Google Shape;97;p25"/>
          <p:cNvSpPr>
            <a:spLocks noGrp="1"/>
          </p:cNvSpPr>
          <p:nvPr>
            <p:ph type="pic" idx="2"/>
          </p:nvPr>
        </p:nvSpPr>
        <p:spPr>
          <a:xfrm>
            <a:off x="6272463" y="388937"/>
            <a:ext cx="5398277" cy="57064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cxnSp>
        <p:nvCxnSpPr>
          <p:cNvPr id="98" name="Google Shape;98;p25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25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5398276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tellysbilde 1">
  <p:cSld name="2_Tittellysbilde 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24396" y="640282"/>
            <a:ext cx="6292240" cy="589823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6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3" name="Google Shape;103;p26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26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tellysbilde 1">
  <p:cSld name="3_Tittellysbilde 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7" name="Google Shape;107;p27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27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09" name="Google Shape;10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51112" y="1849941"/>
            <a:ext cx="4947780" cy="4237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tellysbilde 1">
  <p:cSld name="4_Tittellysbilde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8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2" name="Google Shape;112;p28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3" name="Google Shape;113;p28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14" name="Google Shape;11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4367" y="1716066"/>
            <a:ext cx="4647156" cy="4521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tellysbilde 1">
  <p:cSld name="7_Tittellysbilde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7" name="Google Shape;117;p29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" name="Google Shape;118;p29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tellysbilde 1">
  <p:cSld name="5_Tittellysbilde 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1" name="Google Shape;121;p30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2" name="Google Shape;122;p30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23" name="Google Shape;12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9732" y="2019247"/>
            <a:ext cx="4659682" cy="42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tellysbilde 1">
  <p:cSld name="6_Tittellysbilde 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60889" y="524657"/>
            <a:ext cx="9031111" cy="627257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1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7" name="Google Shape;127;p31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" name="Google Shape;128;p31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>
  <p:cSld name="Bare titte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14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14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521260" y="388938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galleri 1">
  <p:cSld name="Bildegalleri 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/>
          <p:nvPr/>
        </p:nvSpPr>
        <p:spPr>
          <a:xfrm>
            <a:off x="0" y="1602463"/>
            <a:ext cx="1213164" cy="2987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2"/>
          <p:cNvSpPr>
            <a:spLocks noGrp="1"/>
          </p:cNvSpPr>
          <p:nvPr>
            <p:ph type="pic" idx="2"/>
          </p:nvPr>
        </p:nvSpPr>
        <p:spPr>
          <a:xfrm>
            <a:off x="3331754" y="383268"/>
            <a:ext cx="3030546" cy="15179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2" name="Google Shape;132;p32"/>
          <p:cNvSpPr>
            <a:spLocks noGrp="1"/>
          </p:cNvSpPr>
          <p:nvPr>
            <p:ph type="pic" idx="3"/>
          </p:nvPr>
        </p:nvSpPr>
        <p:spPr>
          <a:xfrm>
            <a:off x="9211377" y="383268"/>
            <a:ext cx="2459363" cy="27353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3" name="Google Shape;133;p32"/>
          <p:cNvSpPr>
            <a:spLocks noGrp="1"/>
          </p:cNvSpPr>
          <p:nvPr>
            <p:ph type="pic" idx="4"/>
          </p:nvPr>
        </p:nvSpPr>
        <p:spPr>
          <a:xfrm>
            <a:off x="525964" y="3385281"/>
            <a:ext cx="2586209" cy="271005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4" name="Google Shape;134;p32"/>
          <p:cNvSpPr>
            <a:spLocks noGrp="1"/>
          </p:cNvSpPr>
          <p:nvPr>
            <p:ph type="pic" idx="5"/>
          </p:nvPr>
        </p:nvSpPr>
        <p:spPr>
          <a:xfrm>
            <a:off x="3332983" y="2139218"/>
            <a:ext cx="3029317" cy="395612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5" name="Google Shape;135;p32"/>
          <p:cNvSpPr>
            <a:spLocks noGrp="1"/>
          </p:cNvSpPr>
          <p:nvPr>
            <p:ph type="pic" idx="6"/>
          </p:nvPr>
        </p:nvSpPr>
        <p:spPr>
          <a:xfrm>
            <a:off x="525964" y="383267"/>
            <a:ext cx="2586208" cy="273531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6" name="Google Shape;136;p32"/>
          <p:cNvSpPr>
            <a:spLocks noGrp="1"/>
          </p:cNvSpPr>
          <p:nvPr>
            <p:ph type="pic" idx="7"/>
          </p:nvPr>
        </p:nvSpPr>
        <p:spPr>
          <a:xfrm>
            <a:off x="6591626" y="3363960"/>
            <a:ext cx="5079114" cy="273137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7" name="Google Shape;137;p32"/>
          <p:cNvSpPr>
            <a:spLocks noGrp="1"/>
          </p:cNvSpPr>
          <p:nvPr>
            <p:ph type="pic" idx="8"/>
          </p:nvPr>
        </p:nvSpPr>
        <p:spPr>
          <a:xfrm>
            <a:off x="6583681" y="383268"/>
            <a:ext cx="2406316" cy="27353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138" name="Google Shape;138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829" y="5226845"/>
            <a:ext cx="885171" cy="163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galleri 2">
  <p:cSld name="Bildegalleri 2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3"/>
          <p:cNvSpPr/>
          <p:nvPr/>
        </p:nvSpPr>
        <p:spPr>
          <a:xfrm>
            <a:off x="0" y="1602463"/>
            <a:ext cx="1213164" cy="2987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3"/>
          <p:cNvSpPr>
            <a:spLocks noGrp="1"/>
          </p:cNvSpPr>
          <p:nvPr>
            <p:ph type="pic" idx="2"/>
          </p:nvPr>
        </p:nvSpPr>
        <p:spPr>
          <a:xfrm>
            <a:off x="6272463" y="388937"/>
            <a:ext cx="5398277" cy="57064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2" name="Google Shape;142;p33"/>
          <p:cNvSpPr>
            <a:spLocks noGrp="1"/>
          </p:cNvSpPr>
          <p:nvPr>
            <p:ph type="pic" idx="3"/>
          </p:nvPr>
        </p:nvSpPr>
        <p:spPr>
          <a:xfrm>
            <a:off x="521259" y="388937"/>
            <a:ext cx="5398277" cy="57064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galleri 3">
  <p:cSld name="Bildegalleri 3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">
  <p:cSld name="Logo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24436" y="2672697"/>
            <a:ext cx="4407088" cy="1815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3">
  <p:cSld name="Tittellysbilde 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AA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1" name="Google Shape;3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15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6B479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" name="Google Shape;33;p15"/>
          <p:cNvPicPr preferRelativeResize="0"/>
          <p:nvPr/>
        </p:nvPicPr>
        <p:blipFill rotWithShape="1">
          <a:blip r:embed="rId3">
            <a:alphaModFix/>
          </a:blip>
          <a:srcRect l="10749" t="9200" r="24131" b="8300"/>
          <a:stretch/>
        </p:blipFill>
        <p:spPr>
          <a:xfrm>
            <a:off x="7215447" y="0"/>
            <a:ext cx="497655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>
  <p:cSld name="Tom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1">
  <p:cSld name="Tittellysbilde 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60889" y="524657"/>
            <a:ext cx="9031111" cy="627257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7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8" name="Google Shape;38;p17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39;p17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0" name="Google Shape;4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35459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tellysbilde 1">
  <p:cSld name="1_Tittellysbilde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47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4" name="Google Shape;44;p18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" name="Google Shape;45;p18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6" name="Google Shape;46;p18"/>
          <p:cNvPicPr preferRelativeResize="0"/>
          <p:nvPr/>
        </p:nvPicPr>
        <p:blipFill rotWithShape="1">
          <a:blip r:embed="rId2">
            <a:alphaModFix/>
          </a:blip>
          <a:srcRect l="10532" t="9200" r="24131" b="8300"/>
          <a:stretch/>
        </p:blipFill>
        <p:spPr>
          <a:xfrm>
            <a:off x="7198822" y="0"/>
            <a:ext cx="499317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4975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4">
  <p:cSld name="Tittellysbilde 4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8A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19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6B479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" name="Google Shape;52;p19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3" name="Google Shape;53;p19"/>
          <p:cNvPicPr preferRelativeResize="0"/>
          <p:nvPr/>
        </p:nvPicPr>
        <p:blipFill rotWithShape="1">
          <a:blip r:embed="rId2">
            <a:alphaModFix/>
          </a:blip>
          <a:srcRect l="10749" t="9200" r="24131" b="8300"/>
          <a:stretch/>
        </p:blipFill>
        <p:spPr>
          <a:xfrm>
            <a:off x="7215447" y="0"/>
            <a:ext cx="497655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2">
  <p:cSld name="Tittellysbilde 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0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8" name="Google Shape;58;p20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" name="Google Shape;59;p20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0" name="Google Shape;60;p20"/>
          <p:cNvPicPr preferRelativeResize="0"/>
          <p:nvPr/>
        </p:nvPicPr>
        <p:blipFill rotWithShape="1">
          <a:blip r:embed="rId2">
            <a:alphaModFix/>
          </a:blip>
          <a:srcRect l="10749" t="9200" r="24131" b="8300"/>
          <a:stretch/>
        </p:blipFill>
        <p:spPr>
          <a:xfrm>
            <a:off x="7215447" y="0"/>
            <a:ext cx="497655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are tittel">
  <p:cSld name="1_Bare tittel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21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title"/>
          </p:nvPr>
        </p:nvSpPr>
        <p:spPr>
          <a:xfrm>
            <a:off x="521260" y="388938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829" y="5226845"/>
            <a:ext cx="885171" cy="163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body" idx="1"/>
          </p:nvPr>
        </p:nvSpPr>
        <p:spPr>
          <a:xfrm>
            <a:off x="525965" y="2082297"/>
            <a:ext cx="11149479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521260" y="298625"/>
            <a:ext cx="111494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b078a89da_0_14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o-NO"/>
              <a:t>Beskrivelse av hva som er målet</a:t>
            </a:r>
            <a:endParaRPr/>
          </a:p>
        </p:txBody>
      </p:sp>
      <p:sp>
        <p:nvSpPr>
          <p:cNvPr id="153" name="Google Shape;153;g10b078a89da_0_14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1500"/>
              <a:t>Samle arbeidsgruppa og definer et målbilde i fellesskap. Bruk denne malen for å styre diskusjonen.</a:t>
            </a:r>
            <a:endParaRPr sz="1500"/>
          </a:p>
        </p:txBody>
      </p:sp>
      <p:pic>
        <p:nvPicPr>
          <p:cNvPr id="155" name="Google Shape;155;g10b078a89da_0_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9825" y="869225"/>
            <a:ext cx="3953149" cy="394024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10b078a89da_0_148"/>
          <p:cNvSpPr txBox="1"/>
          <p:nvPr/>
        </p:nvSpPr>
        <p:spPr>
          <a:xfrm>
            <a:off x="525964" y="6118231"/>
            <a:ext cx="21537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1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Verktøy tilknyttet Veileder for flere engasjerte seniorer i lokalmiljøet</a:t>
            </a:r>
            <a:endParaRPr sz="10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dd60f7ac6_0_22"/>
          <p:cNvSpPr txBox="1"/>
          <p:nvPr/>
        </p:nvSpPr>
        <p:spPr>
          <a:xfrm>
            <a:off x="521259" y="309915"/>
            <a:ext cx="79512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A49"/>
              </a:buClr>
              <a:buSzPts val="1800"/>
              <a:buFont typeface="Calibri"/>
              <a:buNone/>
            </a:pPr>
            <a:r>
              <a:rPr lang="no-NO" sz="18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Introduksjon</a:t>
            </a:r>
            <a:endParaRPr sz="2800" b="1" i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o-NO" sz="3000" b="1">
                <a:latin typeface="Calibri"/>
                <a:ea typeface="Calibri"/>
                <a:cs typeface="Calibri"/>
                <a:sym typeface="Calibri"/>
              </a:rPr>
              <a:t>Målbilde</a:t>
            </a:r>
            <a:endParaRPr sz="30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10dd60f7ac6_0_22"/>
          <p:cNvSpPr txBox="1"/>
          <p:nvPr/>
        </p:nvSpPr>
        <p:spPr>
          <a:xfrm>
            <a:off x="521250" y="2000675"/>
            <a:ext cx="4756200" cy="4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“Frivillighet skal være en del av kulturen i vår kommune innen 5 år.” Et målbilde er en beskrivelse av en ønsket fremtid. Dere bestemmer selv hvor langt frem i tid dere ønsker å sette målbildet, for eksempel 5-10 år frem i tid. I denne sammenhengen kan målbildet si noe om kommunens rolle, tilbud og holdninger, hvordan kommunen ønsker at lokalsamfunnet og involverte aktører sammen bidrar til engasjerte seniorer, og ønskede gevinster av arbeidet i årene som kommer.</a:t>
            </a:r>
            <a:b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Beskriv målbildet i malen på neste side. Når dette er klart har dere et utgangspunkt for å utforske idéer og prioritere hva dere vil utvikle videre for å realisere målbildet.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g10dd60f7ac6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2" y="-3938100"/>
            <a:ext cx="5551526" cy="312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10dd60f7ac6_0_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0" y="2133601"/>
            <a:ext cx="5386349" cy="2715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b078a89da_0_0"/>
          <p:cNvSpPr txBox="1"/>
          <p:nvPr/>
        </p:nvSpPr>
        <p:spPr>
          <a:xfrm>
            <a:off x="521259" y="309915"/>
            <a:ext cx="79512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o-NO" sz="2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Beskriv målbildet for arbeidet 5-10 år frem i tid</a:t>
            </a:r>
            <a:endParaRPr sz="28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10b078a89da_0_0"/>
          <p:cNvSpPr/>
          <p:nvPr/>
        </p:nvSpPr>
        <p:spPr>
          <a:xfrm>
            <a:off x="641130" y="2325413"/>
            <a:ext cx="4960800" cy="1214100"/>
          </a:xfrm>
          <a:prstGeom prst="roundRect">
            <a:avLst>
              <a:gd name="adj" fmla="val 16667"/>
            </a:avLst>
          </a:prstGeom>
          <a:solidFill>
            <a:srgbClr val="47AAA2">
              <a:alpha val="12110"/>
            </a:srgbClr>
          </a:solidFill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Skriv en tittel som beskriver lokalmiljøet om 5-10 år.</a:t>
            </a:r>
            <a:endParaRPr/>
          </a:p>
        </p:txBody>
      </p:sp>
      <p:sp>
        <p:nvSpPr>
          <p:cNvPr id="173" name="Google Shape;173;g10b078a89da_0_0"/>
          <p:cNvSpPr txBox="1"/>
          <p:nvPr/>
        </p:nvSpPr>
        <p:spPr>
          <a:xfrm>
            <a:off x="641130" y="1917478"/>
            <a:ext cx="2967600" cy="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o-N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Mål/tittel</a:t>
            </a:r>
            <a:endParaRPr sz="1600"/>
          </a:p>
        </p:txBody>
      </p:sp>
      <p:sp>
        <p:nvSpPr>
          <p:cNvPr id="174" name="Google Shape;174;g10b078a89da_0_0"/>
          <p:cNvSpPr/>
          <p:nvPr/>
        </p:nvSpPr>
        <p:spPr>
          <a:xfrm>
            <a:off x="641125" y="4082625"/>
            <a:ext cx="7183500" cy="2583600"/>
          </a:xfrm>
          <a:prstGeom prst="roundRect">
            <a:avLst>
              <a:gd name="adj" fmla="val 16667"/>
            </a:avLst>
          </a:prstGeom>
          <a:solidFill>
            <a:srgbClr val="47AAA2">
              <a:alpha val="12110"/>
            </a:srgbClr>
          </a:solidFill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Skriv 1-2 avsnitt som beskriver lokalmiljøet om 5-10 år.</a:t>
            </a:r>
            <a:endParaRPr/>
          </a:p>
        </p:txBody>
      </p:sp>
      <p:sp>
        <p:nvSpPr>
          <p:cNvPr id="175" name="Google Shape;175;g10b078a89da_0_0"/>
          <p:cNvSpPr txBox="1"/>
          <p:nvPr/>
        </p:nvSpPr>
        <p:spPr>
          <a:xfrm>
            <a:off x="641130" y="3679051"/>
            <a:ext cx="2967600" cy="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o-N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Beskrivende tekst </a:t>
            </a:r>
            <a:endParaRPr sz="1600"/>
          </a:p>
        </p:txBody>
      </p:sp>
      <p:sp>
        <p:nvSpPr>
          <p:cNvPr id="176" name="Google Shape;176;g10b078a89da_0_0"/>
          <p:cNvSpPr txBox="1"/>
          <p:nvPr/>
        </p:nvSpPr>
        <p:spPr>
          <a:xfrm>
            <a:off x="7977025" y="4004085"/>
            <a:ext cx="39408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 b="1">
                <a:solidFill>
                  <a:srgbClr val="47AAA2"/>
                </a:solidFill>
                <a:latin typeface="Calibri"/>
                <a:ea typeface="Calibri"/>
                <a:cs typeface="Calibri"/>
                <a:sym typeface="Calibri"/>
              </a:rPr>
              <a:t>Skriv med utgangspunkt i blant annet: </a:t>
            </a:r>
            <a:br>
              <a:rPr lang="no-NO" sz="1600" b="1">
                <a:solidFill>
                  <a:srgbClr val="47AAA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1">
              <a:solidFill>
                <a:srgbClr val="47AA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47AAA2"/>
              </a:buClr>
              <a:buSzPts val="1600"/>
              <a:buFont typeface="Calibri"/>
              <a:buChar char="●"/>
            </a:pPr>
            <a:r>
              <a:rPr lang="no-NO" sz="1600">
                <a:solidFill>
                  <a:srgbClr val="47AAA2"/>
                </a:solidFill>
                <a:latin typeface="Calibri"/>
                <a:ea typeface="Calibri"/>
                <a:cs typeface="Calibri"/>
                <a:sym typeface="Calibri"/>
              </a:rPr>
              <a:t>Hvordan deltar/aktiveres seniorer? </a:t>
            </a:r>
            <a:endParaRPr sz="1600">
              <a:solidFill>
                <a:srgbClr val="47AA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47AAA2"/>
              </a:buClr>
              <a:buSzPts val="1600"/>
              <a:buFont typeface="Calibri"/>
              <a:buChar char="●"/>
            </a:pPr>
            <a:r>
              <a:rPr lang="no-NO" sz="1600">
                <a:solidFill>
                  <a:srgbClr val="47AAA2"/>
                </a:solidFill>
                <a:latin typeface="Calibri"/>
                <a:ea typeface="Calibri"/>
                <a:cs typeface="Calibri"/>
                <a:sym typeface="Calibri"/>
              </a:rPr>
              <a:t>Hvilken rolle har kommunen? </a:t>
            </a:r>
            <a:endParaRPr sz="1600">
              <a:solidFill>
                <a:srgbClr val="47AA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47AAA2"/>
              </a:buClr>
              <a:buSzPts val="1600"/>
              <a:buFont typeface="Calibri"/>
              <a:buChar char="●"/>
            </a:pPr>
            <a:r>
              <a:rPr lang="no-NO" sz="1600">
                <a:solidFill>
                  <a:srgbClr val="47AAA2"/>
                </a:solidFill>
                <a:latin typeface="Calibri"/>
                <a:ea typeface="Calibri"/>
                <a:cs typeface="Calibri"/>
                <a:sym typeface="Calibri"/>
              </a:rPr>
              <a:t>Hvordan samarbeider ulike aktører?</a:t>
            </a:r>
            <a:endParaRPr sz="1600">
              <a:solidFill>
                <a:srgbClr val="47AA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600">
              <a:solidFill>
                <a:srgbClr val="47AA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Office PowerPoint</Application>
  <PresentationFormat>Widescreen</PresentationFormat>
  <Paragraphs>18</Paragraphs>
  <Slides>3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Office-tema</vt:lpstr>
      <vt:lpstr>Beskrivelse av hva som er målet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revision>1</cp:revision>
  <dcterms:created xsi:type="dcterms:W3CDTF">2022-02-10T08:22:10Z</dcterms:created>
  <dcterms:modified xsi:type="dcterms:W3CDTF">2022-02-14T13:33:55Z</dcterms:modified>
</cp:coreProperties>
</file>