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Amatic SC" panose="00000500000000000000" pitchFamily="2" charset="-79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veat" panose="020B0604020202020204" charset="0"/>
      <p:regular r:id="rId17"/>
      <p:bold r:id="rId18"/>
    </p:embeddedFont>
    <p:embeddedFont>
      <p:font typeface="Libre Franklin" pitchFamily="2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orient="horz" pos="34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Smhe4jxCV3uZwwFEicLUkDaOs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6" y="316"/>
      </p:cViewPr>
      <p:guideLst>
        <p:guide orient="horz" pos="1344"/>
        <p:guide pos="3840"/>
        <p:guide orient="horz" pos="1434"/>
        <p:guide orient="horz" pos="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eb0eebc7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10eb0eebc76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10eb0eebc76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2eff9136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112eff9136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112eff9136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12eff9136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112eff9136c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112eff9136c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12eff913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g112eff9136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112eff9136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0eb0eebc76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g10eb0eebc76_0_3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10eb0eebc76_0_3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12b5bb07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112b5bb075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g112b5bb075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0eb0eebc76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g10eb0eebc76_0_3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10eb0eebc76_0_3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0eb0eebc76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10eb0eebc76_0_3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10eb0eebc76_0_3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2">
  <p:cSld name="1_Tittellysbilde 2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eb0eebc76_0_1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10eb0eebc76_0_162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6" name="Google Shape;156;g10eb0eebc76_0_162"/>
          <p:cNvCxnSpPr/>
          <p:nvPr/>
        </p:nvCxnSpPr>
        <p:spPr>
          <a:xfrm>
            <a:off x="0" y="3741305"/>
            <a:ext cx="86100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Google Shape;157;g10eb0eebc76_0_162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1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8" name="Google Shape;158;g10eb0eebc76_0_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eb0eebc76_0_216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g10eb0eebc76_0_216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10eb0eebc76_0_216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11" name="Google Shape;211;g10eb0eebc76_0_216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500" cy="4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2" name="Google Shape;212;g10eb0eebc76_0_216"/>
          <p:cNvCxnSpPr/>
          <p:nvPr/>
        </p:nvCxnSpPr>
        <p:spPr>
          <a:xfrm>
            <a:off x="0" y="1739662"/>
            <a:ext cx="86100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3" name="Google Shape;213;g10eb0eebc76_0_216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5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 og innhold">
  <p:cSld name="1_Tittel og innhold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0eb0eebc76_0_223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g10eb0eebc76_0_223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g10eb0eebc76_0_223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18" name="Google Shape;218;g10eb0eebc76_0_223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500" cy="4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9" name="Google Shape;219;g10eb0eebc76_0_223"/>
          <p:cNvCxnSpPr/>
          <p:nvPr/>
        </p:nvCxnSpPr>
        <p:spPr>
          <a:xfrm>
            <a:off x="0" y="1739662"/>
            <a:ext cx="86100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0" name="Google Shape;220;g10eb0eebc76_0_223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5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1" name="Google Shape;221;g10eb0eebc76_0_2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>
  <p:cSld name="To innholdsdeler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eb0eebc76_0_231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00" cy="4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g10eb0eebc76_0_231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g10eb0eebc76_0_231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g10eb0eebc76_0_231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27" name="Google Shape;227;g10eb0eebc76_0_231"/>
          <p:cNvSpPr txBox="1">
            <a:spLocks noGrp="1"/>
          </p:cNvSpPr>
          <p:nvPr>
            <p:ph type="body" idx="2"/>
          </p:nvPr>
        </p:nvSpPr>
        <p:spPr>
          <a:xfrm>
            <a:off x="6272463" y="2000673"/>
            <a:ext cx="5398200" cy="4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8" name="Google Shape;228;g10eb0eebc76_0_231"/>
          <p:cNvCxnSpPr/>
          <p:nvPr/>
        </p:nvCxnSpPr>
        <p:spPr>
          <a:xfrm>
            <a:off x="0" y="1739662"/>
            <a:ext cx="86100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9" name="Google Shape;229;g10eb0eebc76_0_231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5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">
  <p:cSld name="Innhold med bilde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eb0eebc76_0_239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00" cy="4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g10eb0eebc76_0_239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g10eb0eebc76_0_239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g10eb0eebc76_0_239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35" name="Google Shape;235;g10eb0eebc76_0_239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00" cy="570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cxnSp>
        <p:nvCxnSpPr>
          <p:cNvPr id="236" name="Google Shape;236;g10eb0eebc76_0_239"/>
          <p:cNvCxnSpPr/>
          <p:nvPr/>
        </p:nvCxnSpPr>
        <p:spPr>
          <a:xfrm>
            <a:off x="0" y="1739662"/>
            <a:ext cx="86100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7" name="Google Shape;237;g10eb0eebc76_0_239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5398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tellysbilde 1">
  <p:cSld name="2_Tittellysbilde 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10eb0eebc76_0_2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4396" y="640282"/>
            <a:ext cx="6292239" cy="589823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10eb0eebc76_0_24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1" name="Google Shape;241;g10eb0eebc76_0_247"/>
          <p:cNvCxnSpPr/>
          <p:nvPr/>
        </p:nvCxnSpPr>
        <p:spPr>
          <a:xfrm>
            <a:off x="0" y="3741305"/>
            <a:ext cx="86100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2" name="Google Shape;242;g10eb0eebc76_0_24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1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tellysbilde 1">
  <p:cSld name="3_Tittellysbilde 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eb0eebc76_0_252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5" name="Google Shape;245;g10eb0eebc76_0_252"/>
          <p:cNvCxnSpPr/>
          <p:nvPr/>
        </p:nvCxnSpPr>
        <p:spPr>
          <a:xfrm>
            <a:off x="0" y="3741305"/>
            <a:ext cx="86100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g10eb0eebc76_0_252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1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47" name="Google Shape;247;g10eb0eebc76_0_2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1112" y="1849941"/>
            <a:ext cx="4947781" cy="4237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tellysbilde 1">
  <p:cSld name="4_Tittellysbilde 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eb0eebc76_0_25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50" name="Google Shape;250;g10eb0eebc76_0_257"/>
          <p:cNvCxnSpPr/>
          <p:nvPr/>
        </p:nvCxnSpPr>
        <p:spPr>
          <a:xfrm>
            <a:off x="0" y="3741305"/>
            <a:ext cx="86100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1" name="Google Shape;251;g10eb0eebc76_0_25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1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52" name="Google Shape;252;g10eb0eebc76_0_2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4367" y="1716066"/>
            <a:ext cx="4647156" cy="452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tellysbilde 1">
  <p:cSld name="7_Tittellysbilde 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eb0eebc76_0_262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55" name="Google Shape;255;g10eb0eebc76_0_262"/>
          <p:cNvCxnSpPr/>
          <p:nvPr/>
        </p:nvCxnSpPr>
        <p:spPr>
          <a:xfrm>
            <a:off x="0" y="3741305"/>
            <a:ext cx="86100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6" name="Google Shape;256;g10eb0eebc76_0_262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1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tellysbilde 1">
  <p:cSld name="5_Tittellysbilde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eb0eebc76_0_266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59" name="Google Shape;259;g10eb0eebc76_0_266"/>
          <p:cNvCxnSpPr/>
          <p:nvPr/>
        </p:nvCxnSpPr>
        <p:spPr>
          <a:xfrm>
            <a:off x="0" y="3741305"/>
            <a:ext cx="86100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0" name="Google Shape;260;g10eb0eebc76_0_266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1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61" name="Google Shape;261;g10eb0eebc76_0_2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9732" y="2019247"/>
            <a:ext cx="4659683" cy="42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tellysbilde 1">
  <p:cSld name="6_Tittellysbilde 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g10eb0eebc76_0_2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0" cy="627257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10eb0eebc76_0_271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65" name="Google Shape;265;g10eb0eebc76_0_271"/>
          <p:cNvCxnSpPr/>
          <p:nvPr/>
        </p:nvCxnSpPr>
        <p:spPr>
          <a:xfrm>
            <a:off x="0" y="3741305"/>
            <a:ext cx="86100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6" name="Google Shape;266;g10eb0eebc76_0_271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1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>
  <p:cSld name="Bare tittel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g10eb0eebc76_0_168"/>
          <p:cNvCxnSpPr/>
          <p:nvPr/>
        </p:nvCxnSpPr>
        <p:spPr>
          <a:xfrm>
            <a:off x="0" y="1739662"/>
            <a:ext cx="86100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g10eb0eebc76_0_168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10eb0eebc76_0_168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10eb0eebc76_0_168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64" name="Google Shape;164;g10eb0eebc76_0_168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5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1">
  <p:cSld name="Bildegalleri 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eb0eebc76_0_276"/>
          <p:cNvSpPr/>
          <p:nvPr/>
        </p:nvSpPr>
        <p:spPr>
          <a:xfrm>
            <a:off x="0" y="1602463"/>
            <a:ext cx="1213200" cy="29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10eb0eebc76_0_276"/>
          <p:cNvSpPr>
            <a:spLocks noGrp="1"/>
          </p:cNvSpPr>
          <p:nvPr>
            <p:ph type="pic" idx="2"/>
          </p:nvPr>
        </p:nvSpPr>
        <p:spPr>
          <a:xfrm>
            <a:off x="3331754" y="383268"/>
            <a:ext cx="3030600" cy="151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0" name="Google Shape;270;g10eb0eebc76_0_276"/>
          <p:cNvSpPr>
            <a:spLocks noGrp="1"/>
          </p:cNvSpPr>
          <p:nvPr>
            <p:ph type="pic" idx="3"/>
          </p:nvPr>
        </p:nvSpPr>
        <p:spPr>
          <a:xfrm>
            <a:off x="9211377" y="383268"/>
            <a:ext cx="2459400" cy="2735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1" name="Google Shape;271;g10eb0eebc76_0_276"/>
          <p:cNvSpPr>
            <a:spLocks noGrp="1"/>
          </p:cNvSpPr>
          <p:nvPr>
            <p:ph type="pic" idx="4"/>
          </p:nvPr>
        </p:nvSpPr>
        <p:spPr>
          <a:xfrm>
            <a:off x="525964" y="3385281"/>
            <a:ext cx="2586300" cy="27102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2" name="Google Shape;272;g10eb0eebc76_0_276"/>
          <p:cNvSpPr>
            <a:spLocks noGrp="1"/>
          </p:cNvSpPr>
          <p:nvPr>
            <p:ph type="pic" idx="5"/>
          </p:nvPr>
        </p:nvSpPr>
        <p:spPr>
          <a:xfrm>
            <a:off x="3332983" y="2139218"/>
            <a:ext cx="3029400" cy="3956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3" name="Google Shape;273;g10eb0eebc76_0_276"/>
          <p:cNvSpPr>
            <a:spLocks noGrp="1"/>
          </p:cNvSpPr>
          <p:nvPr>
            <p:ph type="pic" idx="6"/>
          </p:nvPr>
        </p:nvSpPr>
        <p:spPr>
          <a:xfrm>
            <a:off x="525964" y="383267"/>
            <a:ext cx="2586300" cy="2735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4" name="Google Shape;274;g10eb0eebc76_0_276"/>
          <p:cNvSpPr>
            <a:spLocks noGrp="1"/>
          </p:cNvSpPr>
          <p:nvPr>
            <p:ph type="pic" idx="7"/>
          </p:nvPr>
        </p:nvSpPr>
        <p:spPr>
          <a:xfrm>
            <a:off x="6591626" y="3363960"/>
            <a:ext cx="5079000" cy="273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5" name="Google Shape;275;g10eb0eebc76_0_276"/>
          <p:cNvSpPr>
            <a:spLocks noGrp="1"/>
          </p:cNvSpPr>
          <p:nvPr>
            <p:ph type="pic" idx="8"/>
          </p:nvPr>
        </p:nvSpPr>
        <p:spPr>
          <a:xfrm>
            <a:off x="6583681" y="383268"/>
            <a:ext cx="2406300" cy="2735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276" name="Google Shape;276;g10eb0eebc76_0_2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2">
  <p:cSld name="Bildegalleri 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eb0eebc76_0_286"/>
          <p:cNvSpPr/>
          <p:nvPr/>
        </p:nvSpPr>
        <p:spPr>
          <a:xfrm>
            <a:off x="0" y="1602463"/>
            <a:ext cx="1213200" cy="29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10eb0eebc76_0_286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00" cy="570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0" name="Google Shape;280;g10eb0eebc76_0_286"/>
          <p:cNvSpPr>
            <a:spLocks noGrp="1"/>
          </p:cNvSpPr>
          <p:nvPr>
            <p:ph type="pic" idx="3"/>
          </p:nvPr>
        </p:nvSpPr>
        <p:spPr>
          <a:xfrm>
            <a:off x="521259" y="388937"/>
            <a:ext cx="5398200" cy="570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3">
  <p:cSld name="Bildegalleri 3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eb0eebc76_0_29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>
  <p:cSld name="Logo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g10eb0eebc76_0_2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4436" y="2672697"/>
            <a:ext cx="4407088" cy="1815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leksjonsoppgave x 2 1">
  <p:cSld name="refleksjonsoppgave x 2 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12eff9136c_0_215"/>
          <p:cNvSpPr>
            <a:spLocks noGrp="1"/>
          </p:cNvSpPr>
          <p:nvPr>
            <p:ph type="pic" idx="2"/>
          </p:nvPr>
        </p:nvSpPr>
        <p:spPr>
          <a:xfrm>
            <a:off x="6106245" y="0"/>
            <a:ext cx="60855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g112eff9136c_0_215"/>
          <p:cNvSpPr txBox="1">
            <a:spLocks noGrp="1"/>
          </p:cNvSpPr>
          <p:nvPr>
            <p:ph type="subTitle" idx="1"/>
          </p:nvPr>
        </p:nvSpPr>
        <p:spPr>
          <a:xfrm>
            <a:off x="4007400" y="6234323"/>
            <a:ext cx="4177200" cy="522000"/>
          </a:xfrm>
          <a:prstGeom prst="rect">
            <a:avLst/>
          </a:prstGeom>
          <a:solidFill>
            <a:srgbClr val="2D7C8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highlight>
                  <a:srgbClr val="2D7C81"/>
                </a:highlight>
                <a:latin typeface="Verdana"/>
                <a:ea typeface="Verdana"/>
                <a:cs typeface="Verdana"/>
                <a:sym typeface="Verdana"/>
              </a:defRPr>
            </a:lvl1pPr>
            <a:lvl2pPr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88" name="Google Shape;288;g112eff9136c_0_215"/>
          <p:cNvSpPr/>
          <p:nvPr/>
        </p:nvSpPr>
        <p:spPr>
          <a:xfrm>
            <a:off x="586667" y="1110004"/>
            <a:ext cx="509206" cy="25460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112eff9136c_0_215"/>
          <p:cNvSpPr txBox="1">
            <a:spLocks noGrp="1"/>
          </p:cNvSpPr>
          <p:nvPr>
            <p:ph type="subTitle" idx="3"/>
          </p:nvPr>
        </p:nvSpPr>
        <p:spPr>
          <a:xfrm>
            <a:off x="586667" y="505133"/>
            <a:ext cx="50400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rmAutofit/>
          </a:bodyPr>
          <a:lstStyle>
            <a:lvl1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rgbClr val="5B6670"/>
                </a:solidFill>
              </a:defRPr>
            </a:lvl1pPr>
            <a:lvl2pPr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>
                <a:solidFill>
                  <a:schemeClr val="accent3"/>
                </a:solidFill>
              </a:defRPr>
            </a:lvl2pPr>
            <a:lvl3pPr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>
                <a:solidFill>
                  <a:schemeClr val="accent3"/>
                </a:solidFill>
              </a:defRPr>
            </a:lvl3pPr>
            <a:lvl4pPr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>
                <a:solidFill>
                  <a:schemeClr val="accent3"/>
                </a:solidFill>
              </a:defRPr>
            </a:lvl4pPr>
            <a:lvl5pPr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>
                <a:solidFill>
                  <a:schemeClr val="accent3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>
                <a:solidFill>
                  <a:schemeClr val="accent3"/>
                </a:solidFill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>
                <a:solidFill>
                  <a:schemeClr val="accent3"/>
                </a:solidFill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>
                <a:solidFill>
                  <a:schemeClr val="accent3"/>
                </a:solidFill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g112eff9136c_0_215"/>
          <p:cNvSpPr txBox="1">
            <a:spLocks noGrp="1"/>
          </p:cNvSpPr>
          <p:nvPr>
            <p:ph type="title"/>
          </p:nvPr>
        </p:nvSpPr>
        <p:spPr>
          <a:xfrm>
            <a:off x="586667" y="1274267"/>
            <a:ext cx="5063700" cy="13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827"/>
              </a:buClr>
              <a:buSzPts val="3200"/>
              <a:buFont typeface="Verdana"/>
              <a:buNone/>
              <a:defRPr sz="4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1" name="Google Shape;291;g112eff9136c_0_215"/>
          <p:cNvSpPr txBox="1">
            <a:spLocks noGrp="1"/>
          </p:cNvSpPr>
          <p:nvPr>
            <p:ph type="body" idx="4"/>
          </p:nvPr>
        </p:nvSpPr>
        <p:spPr>
          <a:xfrm>
            <a:off x="586667" y="2622967"/>
            <a:ext cx="5040000" cy="26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norm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500"/>
              <a:buFont typeface="Verdana"/>
              <a:buNone/>
              <a:defRPr sz="1700">
                <a:solidFill>
                  <a:srgbClr val="5B6670"/>
                </a:solidFill>
              </a:defRPr>
            </a:lvl1pPr>
            <a:lvl2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 sz="1500">
                <a:solidFill>
                  <a:schemeClr val="accent2"/>
                </a:solidFill>
              </a:defRPr>
            </a:lvl2pPr>
            <a:lvl3pPr marL="1371600" lvl="2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 sz="1500">
                <a:solidFill>
                  <a:schemeClr val="accent2"/>
                </a:solidFill>
              </a:defRPr>
            </a:lvl3pPr>
            <a:lvl4pPr marL="1828800" lvl="3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 sz="1500">
                <a:solidFill>
                  <a:schemeClr val="accent2"/>
                </a:solidFill>
              </a:defRPr>
            </a:lvl4pPr>
            <a:lvl5pPr marL="2286000" lvl="4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 sz="1500">
                <a:solidFill>
                  <a:schemeClr val="accent2"/>
                </a:solidFill>
              </a:defRPr>
            </a:lvl5pPr>
            <a:lvl6pPr marL="2743200" lvl="5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 sz="1500">
                <a:solidFill>
                  <a:schemeClr val="accent2"/>
                </a:solidFill>
              </a:defRPr>
            </a:lvl6pPr>
            <a:lvl7pPr marL="3200400" lvl="6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 sz="1500">
                <a:solidFill>
                  <a:schemeClr val="accent2"/>
                </a:solidFill>
              </a:defRPr>
            </a:lvl7pPr>
            <a:lvl8pPr marL="3657600" lvl="7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 sz="1500">
                <a:solidFill>
                  <a:schemeClr val="accent2"/>
                </a:solidFill>
              </a:defRPr>
            </a:lvl8pPr>
            <a:lvl9pPr marL="4114800" lvl="8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 sz="1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231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3">
  <p:cSld name="Tittellysbilde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eb0eebc76_0_1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67" name="Google Shape;167;g10eb0eebc76_0_174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10eb0eebc76_0_174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1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9" name="Google Shape;169;g10eb0eebc76_0_1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g10eb0eebc76_0_174"/>
          <p:cNvCxnSpPr/>
          <p:nvPr/>
        </p:nvCxnSpPr>
        <p:spPr>
          <a:xfrm>
            <a:off x="0" y="3741305"/>
            <a:ext cx="86100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1" name="Google Shape;171;g10eb0eebc76_0_174"/>
          <p:cNvPicPr preferRelativeResize="0"/>
          <p:nvPr/>
        </p:nvPicPr>
        <p:blipFill rotWithShape="1">
          <a:blip r:embed="rId3">
            <a:alphaModFix/>
          </a:blip>
          <a:srcRect l="10750" t="9198" r="24132" b="8299"/>
          <a:stretch/>
        </p:blipFill>
        <p:spPr>
          <a:xfrm>
            <a:off x="7215447" y="0"/>
            <a:ext cx="497655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>
  <p:cSld name="Tom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1">
  <p:cSld name="Tittellysbilde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10eb0eebc76_0_1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0" cy="627257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0eb0eebc76_0_182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6" name="Google Shape;176;g10eb0eebc76_0_182"/>
          <p:cNvCxnSpPr/>
          <p:nvPr/>
        </p:nvCxnSpPr>
        <p:spPr>
          <a:xfrm>
            <a:off x="0" y="3741305"/>
            <a:ext cx="86100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g10eb0eebc76_0_182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1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8" name="Google Shape;178;g10eb0eebc76_0_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35459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1">
  <p:cSld name="1_Tittellysbilde 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eb0eebc76_0_18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4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1" name="Google Shape;181;g10eb0eebc76_0_18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2" name="Google Shape;182;g10eb0eebc76_0_188"/>
          <p:cNvCxnSpPr/>
          <p:nvPr/>
        </p:nvCxnSpPr>
        <p:spPr>
          <a:xfrm>
            <a:off x="0" y="3741305"/>
            <a:ext cx="86100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g10eb0eebc76_0_18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1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4" name="Google Shape;184;g10eb0eebc76_0_188"/>
          <p:cNvPicPr preferRelativeResize="0"/>
          <p:nvPr/>
        </p:nvPicPr>
        <p:blipFill rotWithShape="1">
          <a:blip r:embed="rId2">
            <a:alphaModFix/>
          </a:blip>
          <a:srcRect l="10532" t="9198" r="24129" b="8299"/>
          <a:stretch/>
        </p:blipFill>
        <p:spPr>
          <a:xfrm>
            <a:off x="7198822" y="0"/>
            <a:ext cx="499317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10eb0eebc76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4975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4">
  <p:cSld name="Tittellysbilde 4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eb0eebc76_0_1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8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8" name="Google Shape;188;g10eb0eebc76_0_195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9" name="Google Shape;189;g10eb0eebc76_0_195"/>
          <p:cNvCxnSpPr/>
          <p:nvPr/>
        </p:nvCxnSpPr>
        <p:spPr>
          <a:xfrm>
            <a:off x="0" y="3741305"/>
            <a:ext cx="86100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g10eb0eebc76_0_195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1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1" name="Google Shape;191;g10eb0eebc76_0_195"/>
          <p:cNvPicPr preferRelativeResize="0"/>
          <p:nvPr/>
        </p:nvPicPr>
        <p:blipFill rotWithShape="1">
          <a:blip r:embed="rId2">
            <a:alphaModFix/>
          </a:blip>
          <a:srcRect l="10750" t="9198" r="24132" b="8299"/>
          <a:stretch/>
        </p:blipFill>
        <p:spPr>
          <a:xfrm>
            <a:off x="7215447" y="0"/>
            <a:ext cx="497655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10eb0eebc76_0_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2">
  <p:cSld name="Tittellysbilde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eb0eebc76_0_20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10eb0eebc76_0_202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6" name="Google Shape;196;g10eb0eebc76_0_202"/>
          <p:cNvCxnSpPr/>
          <p:nvPr/>
        </p:nvCxnSpPr>
        <p:spPr>
          <a:xfrm>
            <a:off x="0" y="3741305"/>
            <a:ext cx="86100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7" name="Google Shape;197;g10eb0eebc76_0_202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1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8" name="Google Shape;198;g10eb0eebc76_0_202"/>
          <p:cNvPicPr preferRelativeResize="0"/>
          <p:nvPr/>
        </p:nvPicPr>
        <p:blipFill rotWithShape="1">
          <a:blip r:embed="rId2">
            <a:alphaModFix/>
          </a:blip>
          <a:srcRect l="10750" t="9198" r="24132" b="8299"/>
          <a:stretch/>
        </p:blipFill>
        <p:spPr>
          <a:xfrm>
            <a:off x="7215447" y="0"/>
            <a:ext cx="497655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10eb0eebc76_0_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re tittel">
  <p:cSld name="1_Bare tittel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1" name="Google Shape;201;g10eb0eebc76_0_209"/>
          <p:cNvCxnSpPr/>
          <p:nvPr/>
        </p:nvCxnSpPr>
        <p:spPr>
          <a:xfrm>
            <a:off x="0" y="1739662"/>
            <a:ext cx="86100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2" name="Google Shape;202;g10eb0eebc76_0_209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10eb0eebc76_0_209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g10eb0eebc76_0_209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05" name="Google Shape;205;g10eb0eebc76_0_209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5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6" name="Google Shape;206;g10eb0eebc76_0_2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eb0eebc76_0_156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g10eb0eebc76_0_156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50" name="Google Shape;150;g10eb0eebc76_0_156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g10eb0eebc76_0_156"/>
          <p:cNvSpPr txBox="1">
            <a:spLocks noGrp="1"/>
          </p:cNvSpPr>
          <p:nvPr>
            <p:ph type="body" idx="1"/>
          </p:nvPr>
        </p:nvSpPr>
        <p:spPr>
          <a:xfrm>
            <a:off x="525965" y="2082297"/>
            <a:ext cx="11149500" cy="4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g10eb0eebc76_0_156"/>
          <p:cNvSpPr txBox="1">
            <a:spLocks noGrp="1"/>
          </p:cNvSpPr>
          <p:nvPr>
            <p:ph type="title"/>
          </p:nvPr>
        </p:nvSpPr>
        <p:spPr>
          <a:xfrm>
            <a:off x="521260" y="298625"/>
            <a:ext cx="11149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eb0eebc76_0_14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/>
              <a:t>Analysere innsikt og i</a:t>
            </a:r>
            <a:r>
              <a:rPr lang="no-NO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dentifisere hovedfunn </a:t>
            </a:r>
            <a:endParaRPr/>
          </a:p>
        </p:txBody>
      </p:sp>
      <p:sp>
        <p:nvSpPr>
          <p:cNvPr id="298" name="Google Shape;298;g10eb0eebc76_0_14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600"/>
              <a:t>Her er en fremgangsmåte for å analysere og finne essensen i innsikten og formulere hovedfunn.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300" name="Google Shape;300;g10eb0eebc76_0_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9825" y="869225"/>
            <a:ext cx="3953149" cy="394024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10eb0eebc76_0_147"/>
          <p:cNvSpPr txBox="1"/>
          <p:nvPr/>
        </p:nvSpPr>
        <p:spPr>
          <a:xfrm>
            <a:off x="525964" y="6008363"/>
            <a:ext cx="21537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Verktøy tilknyttet Veileder for flere engasjerte seniorer i lokalmiljøet</a:t>
            </a:r>
            <a:endParaRPr sz="10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12eff9136c_0_1"/>
          <p:cNvSpPr txBox="1"/>
          <p:nvPr/>
        </p:nvSpPr>
        <p:spPr>
          <a:xfrm>
            <a:off x="521259" y="309915"/>
            <a:ext cx="7951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800"/>
              <a:buFont typeface="Calibri"/>
              <a:buNone/>
            </a:pPr>
            <a:r>
              <a:rPr lang="no-NO" sz="18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Introduksjon</a:t>
            </a:r>
            <a:endParaRPr sz="2800" b="1" i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o-NO" sz="3000" b="1">
                <a:latin typeface="Calibri"/>
                <a:ea typeface="Calibri"/>
                <a:cs typeface="Calibri"/>
                <a:sym typeface="Calibri"/>
              </a:rPr>
              <a:t>Analysere innsikten 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112eff9136c_0_1"/>
          <p:cNvSpPr txBox="1"/>
          <p:nvPr/>
        </p:nvSpPr>
        <p:spPr>
          <a:xfrm>
            <a:off x="521260" y="2000673"/>
            <a:ext cx="4619700" cy="4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/>
              <a:t>For å komme fram til hovedfunn må dere analysere all innsikten dere har. Finn fram dokumentasjonen fra innsiktsaktivitetene, samle alle som har deltatt i innsiktsarbeidet og sett av ca 2 timer til en felles analyseøkt.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/>
              <a:t>Det er helt avgjørende at dere samles når dere gjør dette. De som har samlet innsikten må være i samme rom, dele fra og snakke om det man har lært. Da får dere en FELLES forståelse av innsikten og det blir mye enklere å bli enige om veien videre og være samkjørte om valg dere tar.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310" name="Google Shape;310;g112eff9136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275" y="2133600"/>
            <a:ext cx="4099377" cy="177354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112eff9136c_0_1"/>
          <p:cNvSpPr txBox="1"/>
          <p:nvPr/>
        </p:nvSpPr>
        <p:spPr>
          <a:xfrm>
            <a:off x="5741925" y="4086424"/>
            <a:ext cx="4619700" cy="2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i="1">
                <a:solidFill>
                  <a:schemeClr val="dk1"/>
                </a:solidFill>
              </a:rPr>
              <a:t>Når vi analyse ser vi etter mønstre og sammenhenger for å trekke ut essensen, eller hovedfunn. </a:t>
            </a:r>
            <a:endParaRPr sz="1600" i="1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12eff9136c_0_14"/>
          <p:cNvSpPr/>
          <p:nvPr/>
        </p:nvSpPr>
        <p:spPr>
          <a:xfrm>
            <a:off x="6958400" y="458496"/>
            <a:ext cx="4368000" cy="57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71438" dist="19050" dir="5400000" algn="bl" rotWithShape="0">
              <a:srgbClr val="000000">
                <a:alpha val="3215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112eff9136c_0_14"/>
          <p:cNvSpPr txBox="1"/>
          <p:nvPr/>
        </p:nvSpPr>
        <p:spPr>
          <a:xfrm>
            <a:off x="7537733" y="529448"/>
            <a:ext cx="1574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no-NO" sz="19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Kategori</a:t>
            </a:r>
            <a:endParaRPr sz="19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19" name="Google Shape;319;g112eff9136c_0_14"/>
          <p:cNvSpPr txBox="1"/>
          <p:nvPr/>
        </p:nvSpPr>
        <p:spPr>
          <a:xfrm>
            <a:off x="9206733" y="696148"/>
            <a:ext cx="1574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no-NO" sz="1900" b="1">
                <a:latin typeface="Amatic SC"/>
                <a:ea typeface="Amatic SC"/>
                <a:cs typeface="Amatic SC"/>
                <a:sym typeface="Amatic SC"/>
              </a:rPr>
              <a:t>Kommunikasjon</a:t>
            </a:r>
            <a:endParaRPr sz="19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0" name="Google Shape;320;g112eff9136c_0_14"/>
          <p:cNvSpPr txBox="1"/>
          <p:nvPr/>
        </p:nvSpPr>
        <p:spPr>
          <a:xfrm>
            <a:off x="7537733" y="3878194"/>
            <a:ext cx="1574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no-NO" sz="19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MØtested</a:t>
            </a:r>
            <a:endParaRPr sz="19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1" name="Google Shape;321;g112eff9136c_0_14"/>
          <p:cNvSpPr txBox="1"/>
          <p:nvPr/>
        </p:nvSpPr>
        <p:spPr>
          <a:xfrm>
            <a:off x="9460733" y="2713981"/>
            <a:ext cx="1574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no-NO" sz="19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Kategori</a:t>
            </a:r>
            <a:endParaRPr sz="19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2" name="Google Shape;322;g112eff9136c_0_14"/>
          <p:cNvSpPr txBox="1"/>
          <p:nvPr/>
        </p:nvSpPr>
        <p:spPr>
          <a:xfrm>
            <a:off x="10037625" y="3997688"/>
            <a:ext cx="1574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no-NO" sz="19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transport</a:t>
            </a:r>
            <a:endParaRPr sz="19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3" name="Google Shape;323;g112eff9136c_0_14"/>
          <p:cNvSpPr txBox="1"/>
          <p:nvPr/>
        </p:nvSpPr>
        <p:spPr>
          <a:xfrm>
            <a:off x="7278583" y="2302103"/>
            <a:ext cx="1574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no-NO" sz="19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Teknologi</a:t>
            </a:r>
            <a:endParaRPr sz="19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4" name="Google Shape;324;g112eff9136c_0_14"/>
          <p:cNvSpPr txBox="1"/>
          <p:nvPr/>
        </p:nvSpPr>
        <p:spPr>
          <a:xfrm>
            <a:off x="521259" y="309915"/>
            <a:ext cx="7951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800"/>
              <a:buFont typeface="Calibri"/>
              <a:buNone/>
            </a:pPr>
            <a:r>
              <a:rPr lang="no-NO" sz="18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Analyse</a:t>
            </a:r>
            <a:endParaRPr sz="2800" b="1" i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o-NO" sz="3000" b="1">
                <a:latin typeface="Calibri"/>
                <a:ea typeface="Calibri"/>
                <a:cs typeface="Calibri"/>
                <a:sym typeface="Calibri"/>
              </a:rPr>
              <a:t>Gruppere informasjon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112eff9136c_0_14"/>
          <p:cNvSpPr txBox="1"/>
          <p:nvPr/>
        </p:nvSpPr>
        <p:spPr>
          <a:xfrm>
            <a:off x="521250" y="2000675"/>
            <a:ext cx="4738200" cy="4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>
                <a:solidFill>
                  <a:schemeClr val="dk1"/>
                </a:solidFill>
              </a:rPr>
              <a:t>Første steg er å sammenstille og organisere dataene som er innsamlet. Et sted å begynne er ofte å gruppere in</a:t>
            </a:r>
            <a:r>
              <a:rPr lang="no-NO"/>
              <a:t>formasjonen.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/>
              <a:t>Det finnes ikke én bestemt måte å sortere innsikt på.</a:t>
            </a:r>
            <a:r>
              <a:rPr lang="no-NO">
                <a:solidFill>
                  <a:schemeClr val="dk1"/>
                </a:solidFill>
              </a:rPr>
              <a:t> Det handler om å se etter mønstre, gruppere informasjon som gjentas og lage kategorier. </a:t>
            </a:r>
            <a:r>
              <a:rPr lang="no-NO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For eksempel dersom tre personer har beskrevet noe av det samme, kan det tyde på at dette er noe som er verdt å følge opp videre</a:t>
            </a:r>
            <a:r>
              <a:rPr lang="no-NO"/>
              <a:t> og at </a:t>
            </a:r>
            <a:r>
              <a:rPr lang="no-NO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det kan være en kategori</a:t>
            </a:r>
            <a:r>
              <a:rPr lang="no-NO">
                <a:solidFill>
                  <a:schemeClr val="dk1"/>
                </a:solidFill>
              </a:rPr>
              <a:t>. Måten man organiserer informasjon på sier noe om hvordan man tolker og forstår informasjonen, men også noe om hvilken historie man ønsker å fortelle.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>
                <a:solidFill>
                  <a:schemeClr val="dk1"/>
                </a:solidFill>
              </a:rPr>
              <a:t>Analyse kan kreve flere runder med arbeid. Det er ofte nyttig å komme tilbake til analysen etter en dag eller to.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/>
              <a:t>Det er også veldig lurt å validere funnene med berørte parter. Snakk gjerne med de dere har involvert i kartleggingsarbeidet, slik at de får muligheten til å bekrefte eller justere den forståelsen dere nå sitter med. </a:t>
            </a:r>
            <a:endParaRPr/>
          </a:p>
        </p:txBody>
      </p:sp>
      <p:sp>
        <p:nvSpPr>
          <p:cNvPr id="327" name="Google Shape;327;g112eff9136c_0_14"/>
          <p:cNvSpPr/>
          <p:nvPr/>
        </p:nvSpPr>
        <p:spPr>
          <a:xfrm>
            <a:off x="9112533" y="1677915"/>
            <a:ext cx="878400" cy="421200"/>
          </a:xfrm>
          <a:prstGeom prst="rect">
            <a:avLst/>
          </a:prstGeom>
          <a:solidFill>
            <a:srgbClr val="9FC5E8"/>
          </a:solidFill>
          <a:ln>
            <a:noFill/>
          </a:ln>
          <a:effectLst>
            <a:outerShdw blurRad="71438" dist="19050" dir="5400000" algn="bl" rotWithShape="0">
              <a:srgbClr val="000000">
                <a:alpha val="3215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112eff9136c_0_14"/>
          <p:cNvSpPr/>
          <p:nvPr/>
        </p:nvSpPr>
        <p:spPr>
          <a:xfrm>
            <a:off x="7408633" y="1073381"/>
            <a:ext cx="878400" cy="421200"/>
          </a:xfrm>
          <a:prstGeom prst="rect">
            <a:avLst/>
          </a:prstGeom>
          <a:solidFill>
            <a:srgbClr val="9FC5E8"/>
          </a:solidFill>
          <a:ln>
            <a:noFill/>
          </a:ln>
          <a:effectLst>
            <a:outerShdw blurRad="71438" dist="19050" dir="5400000" algn="bl" rotWithShape="0">
              <a:srgbClr val="000000">
                <a:alpha val="3215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112eff9136c_0_14"/>
          <p:cNvSpPr/>
          <p:nvPr/>
        </p:nvSpPr>
        <p:spPr>
          <a:xfrm>
            <a:off x="7408633" y="1595797"/>
            <a:ext cx="878400" cy="4212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71438" dist="19050" dir="5400000" algn="bl" rotWithShape="0">
              <a:srgbClr val="000000">
                <a:alpha val="3215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112eff9136c_0_14"/>
          <p:cNvSpPr/>
          <p:nvPr/>
        </p:nvSpPr>
        <p:spPr>
          <a:xfrm>
            <a:off x="7278584" y="2813829"/>
            <a:ext cx="878400" cy="421200"/>
          </a:xfrm>
          <a:prstGeom prst="rect">
            <a:avLst/>
          </a:prstGeom>
          <a:solidFill>
            <a:srgbClr val="9FC5E8"/>
          </a:solidFill>
          <a:ln>
            <a:noFill/>
          </a:ln>
          <a:effectLst>
            <a:outerShdw blurRad="71438" dist="19050" dir="5400000" algn="bl" rotWithShape="0">
              <a:srgbClr val="000000">
                <a:alpha val="3215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112eff9136c_0_14"/>
          <p:cNvSpPr/>
          <p:nvPr/>
        </p:nvSpPr>
        <p:spPr>
          <a:xfrm>
            <a:off x="8156984" y="2813813"/>
            <a:ext cx="878400" cy="4212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71438" dist="19050" dir="5400000" algn="bl" rotWithShape="0">
              <a:srgbClr val="000000">
                <a:alpha val="3215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112eff9136c_0_14"/>
          <p:cNvSpPr/>
          <p:nvPr/>
        </p:nvSpPr>
        <p:spPr>
          <a:xfrm>
            <a:off x="7408617" y="3293929"/>
            <a:ext cx="878400" cy="4212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71438" dist="19050" dir="5400000" algn="bl" rotWithShape="0">
              <a:srgbClr val="000000">
                <a:alpha val="3215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112eff9136c_0_14"/>
          <p:cNvSpPr/>
          <p:nvPr/>
        </p:nvSpPr>
        <p:spPr>
          <a:xfrm>
            <a:off x="9135833" y="1136364"/>
            <a:ext cx="878400" cy="4212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71438" dist="19050" dir="5400000" algn="bl" rotWithShape="0">
              <a:srgbClr val="000000">
                <a:alpha val="3215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112eff9136c_0_14"/>
          <p:cNvSpPr/>
          <p:nvPr/>
        </p:nvSpPr>
        <p:spPr>
          <a:xfrm>
            <a:off x="9237433" y="3183163"/>
            <a:ext cx="878400" cy="4212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71438" dist="19050" dir="5400000" algn="bl" rotWithShape="0">
              <a:srgbClr val="000000">
                <a:alpha val="3215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112eff9136c_0_14"/>
          <p:cNvSpPr/>
          <p:nvPr/>
        </p:nvSpPr>
        <p:spPr>
          <a:xfrm>
            <a:off x="9999433" y="3320680"/>
            <a:ext cx="878400" cy="4212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71438" dist="19050" dir="5400000" algn="bl" rotWithShape="0">
              <a:srgbClr val="000000">
                <a:alpha val="3215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112eff9136c_0_14"/>
          <p:cNvSpPr/>
          <p:nvPr/>
        </p:nvSpPr>
        <p:spPr>
          <a:xfrm>
            <a:off x="7751533" y="4298681"/>
            <a:ext cx="878400" cy="421200"/>
          </a:xfrm>
          <a:prstGeom prst="rect">
            <a:avLst/>
          </a:prstGeom>
          <a:solidFill>
            <a:srgbClr val="9FC5E8"/>
          </a:solidFill>
          <a:ln>
            <a:noFill/>
          </a:ln>
          <a:effectLst>
            <a:outerShdw blurRad="71438" dist="19050" dir="5400000" algn="bl" rotWithShape="0">
              <a:srgbClr val="000000">
                <a:alpha val="3215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112eff9136c_0_14"/>
          <p:cNvSpPr/>
          <p:nvPr/>
        </p:nvSpPr>
        <p:spPr>
          <a:xfrm>
            <a:off x="7408633" y="4719881"/>
            <a:ext cx="878400" cy="421200"/>
          </a:xfrm>
          <a:prstGeom prst="rect">
            <a:avLst/>
          </a:prstGeom>
          <a:solidFill>
            <a:srgbClr val="9FC5E8"/>
          </a:solidFill>
          <a:ln>
            <a:noFill/>
          </a:ln>
          <a:effectLst>
            <a:outerShdw blurRad="71438" dist="19050" dir="5400000" algn="bl" rotWithShape="0">
              <a:srgbClr val="000000">
                <a:alpha val="3215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112eff9136c_0_14"/>
          <p:cNvSpPr/>
          <p:nvPr/>
        </p:nvSpPr>
        <p:spPr>
          <a:xfrm>
            <a:off x="10005000" y="4425248"/>
            <a:ext cx="878400" cy="421200"/>
          </a:xfrm>
          <a:prstGeom prst="rect">
            <a:avLst/>
          </a:prstGeom>
          <a:solidFill>
            <a:srgbClr val="9FC5E8"/>
          </a:solidFill>
          <a:ln>
            <a:noFill/>
          </a:ln>
          <a:effectLst>
            <a:outerShdw blurRad="71438" dist="19050" dir="5400000" algn="bl" rotWithShape="0">
              <a:srgbClr val="000000">
                <a:alpha val="3215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112eff9136c_0_14"/>
          <p:cNvSpPr/>
          <p:nvPr/>
        </p:nvSpPr>
        <p:spPr>
          <a:xfrm>
            <a:off x="10045400" y="1174597"/>
            <a:ext cx="878400" cy="421200"/>
          </a:xfrm>
          <a:prstGeom prst="rect">
            <a:avLst/>
          </a:prstGeom>
          <a:solidFill>
            <a:srgbClr val="9FC5E8"/>
          </a:solidFill>
          <a:ln>
            <a:noFill/>
          </a:ln>
          <a:effectLst>
            <a:outerShdw blurRad="71438" dist="19050" dir="5400000" algn="bl" rotWithShape="0">
              <a:srgbClr val="000000">
                <a:alpha val="3215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112eff9136c_0_14"/>
          <p:cNvSpPr/>
          <p:nvPr/>
        </p:nvSpPr>
        <p:spPr>
          <a:xfrm>
            <a:off x="10241268" y="2194848"/>
            <a:ext cx="470655" cy="986209"/>
          </a:xfrm>
          <a:custGeom>
            <a:avLst/>
            <a:gdLst/>
            <a:ahLst/>
            <a:cxnLst/>
            <a:rect l="l" t="t" r="r" b="b"/>
            <a:pathLst>
              <a:path w="14120" h="29587" extrusionOk="0">
                <a:moveTo>
                  <a:pt x="10516" y="29587"/>
                </a:moveTo>
                <a:cubicBezTo>
                  <a:pt x="13130" y="25666"/>
                  <a:pt x="14548" y="20545"/>
                  <a:pt x="13945" y="15871"/>
                </a:cubicBezTo>
                <a:cubicBezTo>
                  <a:pt x="13217" y="10225"/>
                  <a:pt x="7302" y="6561"/>
                  <a:pt x="3277" y="2536"/>
                </a:cubicBezTo>
                <a:cubicBezTo>
                  <a:pt x="2379" y="1638"/>
                  <a:pt x="1127" y="-648"/>
                  <a:pt x="229" y="250"/>
                </a:cubicBezTo>
                <a:cubicBezTo>
                  <a:pt x="-687" y="1166"/>
                  <a:pt x="2286" y="4060"/>
                  <a:pt x="991" y="4060"/>
                </a:cubicBezTo>
                <a:cubicBezTo>
                  <a:pt x="-805" y="4060"/>
                  <a:pt x="3005" y="250"/>
                  <a:pt x="4801" y="25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112eff9136c_0_14"/>
          <p:cNvSpPr txBox="1"/>
          <p:nvPr/>
        </p:nvSpPr>
        <p:spPr>
          <a:xfrm>
            <a:off x="9863667" y="2446915"/>
            <a:ext cx="1952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-NO" sz="1100" b="1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Denne passer også her</a:t>
            </a:r>
            <a:endParaRPr sz="1100" b="1" i="0" u="none" strike="noStrike" cap="none">
              <a:solidFill>
                <a:srgbClr val="000000"/>
              </a:solidFill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42" name="Google Shape;342;g112eff9136c_0_14"/>
          <p:cNvSpPr/>
          <p:nvPr/>
        </p:nvSpPr>
        <p:spPr>
          <a:xfrm>
            <a:off x="10157133" y="1684731"/>
            <a:ext cx="878400" cy="421200"/>
          </a:xfrm>
          <a:prstGeom prst="rect">
            <a:avLst/>
          </a:prstGeom>
          <a:solidFill>
            <a:srgbClr val="9FC5E8"/>
          </a:solidFill>
          <a:ln>
            <a:noFill/>
          </a:ln>
          <a:effectLst>
            <a:outerShdw blurRad="71438" dist="19050" dir="5400000" algn="bl" rotWithShape="0">
              <a:srgbClr val="000000">
                <a:alpha val="3215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112eff9136c_0_14"/>
          <p:cNvSpPr/>
          <p:nvPr/>
        </p:nvSpPr>
        <p:spPr>
          <a:xfrm>
            <a:off x="9112533" y="3694181"/>
            <a:ext cx="878400" cy="421200"/>
          </a:xfrm>
          <a:prstGeom prst="rect">
            <a:avLst/>
          </a:prstGeom>
          <a:solidFill>
            <a:srgbClr val="9FC5E8"/>
          </a:solidFill>
          <a:ln>
            <a:noFill/>
          </a:ln>
          <a:effectLst>
            <a:outerShdw blurRad="71438" dist="19050" dir="5400000" algn="bl" rotWithShape="0">
              <a:srgbClr val="000000">
                <a:alpha val="3215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112eff9136c_0_14"/>
          <p:cNvSpPr/>
          <p:nvPr/>
        </p:nvSpPr>
        <p:spPr>
          <a:xfrm>
            <a:off x="9206733" y="4696880"/>
            <a:ext cx="878400" cy="4212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71438" dist="19050" dir="5400000" algn="bl" rotWithShape="0">
              <a:srgbClr val="000000">
                <a:alpha val="32159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112eff9136c_0_14"/>
          <p:cNvSpPr/>
          <p:nvPr/>
        </p:nvSpPr>
        <p:spPr>
          <a:xfrm>
            <a:off x="7550833" y="1231624"/>
            <a:ext cx="542186" cy="150896"/>
          </a:xfrm>
          <a:custGeom>
            <a:avLst/>
            <a:gdLst/>
            <a:ahLst/>
            <a:cxnLst/>
            <a:rect l="l" t="t" r="r" b="b"/>
            <a:pathLst>
              <a:path w="16266" h="4527" extrusionOk="0">
                <a:moveTo>
                  <a:pt x="0" y="833"/>
                </a:moveTo>
                <a:cubicBezTo>
                  <a:pt x="1004" y="1335"/>
                  <a:pt x="2191" y="231"/>
                  <a:pt x="3313" y="231"/>
                </a:cubicBezTo>
                <a:cubicBezTo>
                  <a:pt x="4733" y="231"/>
                  <a:pt x="2646" y="5083"/>
                  <a:pt x="3916" y="4448"/>
                </a:cubicBezTo>
                <a:cubicBezTo>
                  <a:pt x="5632" y="3591"/>
                  <a:pt x="6537" y="-532"/>
                  <a:pt x="8133" y="532"/>
                </a:cubicBezTo>
                <a:cubicBezTo>
                  <a:pt x="9056" y="1147"/>
                  <a:pt x="7325" y="3845"/>
                  <a:pt x="8434" y="3845"/>
                </a:cubicBezTo>
                <a:cubicBezTo>
                  <a:pt x="8977" y="3845"/>
                  <a:pt x="8653" y="3326"/>
                  <a:pt x="9037" y="2942"/>
                </a:cubicBezTo>
                <a:cubicBezTo>
                  <a:pt x="10160" y="1819"/>
                  <a:pt x="11632" y="-649"/>
                  <a:pt x="12953" y="231"/>
                </a:cubicBezTo>
                <a:cubicBezTo>
                  <a:pt x="13776" y="779"/>
                  <a:pt x="14965" y="2135"/>
                  <a:pt x="15664" y="1436"/>
                </a:cubicBezTo>
                <a:cubicBezTo>
                  <a:pt x="15965" y="1135"/>
                  <a:pt x="15965" y="1135"/>
                  <a:pt x="16266" y="833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112eff9136c_0_14"/>
          <p:cNvSpPr/>
          <p:nvPr/>
        </p:nvSpPr>
        <p:spPr>
          <a:xfrm>
            <a:off x="7540800" y="1721281"/>
            <a:ext cx="562286" cy="121630"/>
          </a:xfrm>
          <a:custGeom>
            <a:avLst/>
            <a:gdLst/>
            <a:ahLst/>
            <a:cxnLst/>
            <a:rect l="l" t="t" r="r" b="b"/>
            <a:pathLst>
              <a:path w="16869" h="3649" extrusionOk="0">
                <a:moveTo>
                  <a:pt x="0" y="301"/>
                </a:moveTo>
                <a:cubicBezTo>
                  <a:pt x="1059" y="1891"/>
                  <a:pt x="3813" y="0"/>
                  <a:pt x="5723" y="0"/>
                </a:cubicBezTo>
                <a:cubicBezTo>
                  <a:pt x="7652" y="0"/>
                  <a:pt x="8327" y="3375"/>
                  <a:pt x="10241" y="3614"/>
                </a:cubicBezTo>
                <a:cubicBezTo>
                  <a:pt x="11368" y="3755"/>
                  <a:pt x="11531" y="1392"/>
                  <a:pt x="12651" y="1205"/>
                </a:cubicBezTo>
                <a:cubicBezTo>
                  <a:pt x="14052" y="972"/>
                  <a:pt x="15864" y="2810"/>
                  <a:pt x="16869" y="180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112eff9136c_0_14"/>
          <p:cNvSpPr/>
          <p:nvPr/>
        </p:nvSpPr>
        <p:spPr>
          <a:xfrm>
            <a:off x="7550833" y="1867180"/>
            <a:ext cx="481955" cy="93631"/>
          </a:xfrm>
          <a:custGeom>
            <a:avLst/>
            <a:gdLst/>
            <a:ahLst/>
            <a:cxnLst/>
            <a:rect l="l" t="t" r="r" b="b"/>
            <a:pathLst>
              <a:path w="14459" h="2809" extrusionOk="0">
                <a:moveTo>
                  <a:pt x="0" y="1045"/>
                </a:moveTo>
                <a:cubicBezTo>
                  <a:pt x="3426" y="-2381"/>
                  <a:pt x="9861" y="4082"/>
                  <a:pt x="14459" y="2551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112eff9136c_0_14"/>
          <p:cNvSpPr/>
          <p:nvPr/>
        </p:nvSpPr>
        <p:spPr>
          <a:xfrm>
            <a:off x="8315051" y="2904648"/>
            <a:ext cx="562286" cy="121630"/>
          </a:xfrm>
          <a:custGeom>
            <a:avLst/>
            <a:gdLst/>
            <a:ahLst/>
            <a:cxnLst/>
            <a:rect l="l" t="t" r="r" b="b"/>
            <a:pathLst>
              <a:path w="16869" h="3649" extrusionOk="0">
                <a:moveTo>
                  <a:pt x="0" y="301"/>
                </a:moveTo>
                <a:cubicBezTo>
                  <a:pt x="1059" y="1891"/>
                  <a:pt x="3813" y="0"/>
                  <a:pt x="5723" y="0"/>
                </a:cubicBezTo>
                <a:cubicBezTo>
                  <a:pt x="7652" y="0"/>
                  <a:pt x="8327" y="3375"/>
                  <a:pt x="10241" y="3614"/>
                </a:cubicBezTo>
                <a:cubicBezTo>
                  <a:pt x="11368" y="3755"/>
                  <a:pt x="11531" y="1392"/>
                  <a:pt x="12651" y="1205"/>
                </a:cubicBezTo>
                <a:cubicBezTo>
                  <a:pt x="14052" y="972"/>
                  <a:pt x="15864" y="2810"/>
                  <a:pt x="16869" y="180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112eff9136c_0_14"/>
          <p:cNvSpPr/>
          <p:nvPr/>
        </p:nvSpPr>
        <p:spPr>
          <a:xfrm>
            <a:off x="8325084" y="3050547"/>
            <a:ext cx="481955" cy="93631"/>
          </a:xfrm>
          <a:custGeom>
            <a:avLst/>
            <a:gdLst/>
            <a:ahLst/>
            <a:cxnLst/>
            <a:rect l="l" t="t" r="r" b="b"/>
            <a:pathLst>
              <a:path w="14459" h="2809" extrusionOk="0">
                <a:moveTo>
                  <a:pt x="0" y="1045"/>
                </a:moveTo>
                <a:cubicBezTo>
                  <a:pt x="3426" y="-2381"/>
                  <a:pt x="9861" y="4082"/>
                  <a:pt x="14459" y="2551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112eff9136c_0_14"/>
          <p:cNvSpPr/>
          <p:nvPr/>
        </p:nvSpPr>
        <p:spPr>
          <a:xfrm rot="10800000">
            <a:off x="9270598" y="1345083"/>
            <a:ext cx="562286" cy="121630"/>
          </a:xfrm>
          <a:custGeom>
            <a:avLst/>
            <a:gdLst/>
            <a:ahLst/>
            <a:cxnLst/>
            <a:rect l="l" t="t" r="r" b="b"/>
            <a:pathLst>
              <a:path w="16869" h="3649" extrusionOk="0">
                <a:moveTo>
                  <a:pt x="0" y="301"/>
                </a:moveTo>
                <a:cubicBezTo>
                  <a:pt x="1059" y="1891"/>
                  <a:pt x="3813" y="0"/>
                  <a:pt x="5723" y="0"/>
                </a:cubicBezTo>
                <a:cubicBezTo>
                  <a:pt x="7652" y="0"/>
                  <a:pt x="8327" y="3375"/>
                  <a:pt x="10241" y="3614"/>
                </a:cubicBezTo>
                <a:cubicBezTo>
                  <a:pt x="11368" y="3755"/>
                  <a:pt x="11531" y="1392"/>
                  <a:pt x="12651" y="1205"/>
                </a:cubicBezTo>
                <a:cubicBezTo>
                  <a:pt x="14052" y="972"/>
                  <a:pt x="15864" y="2810"/>
                  <a:pt x="16869" y="180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112eff9136c_0_14"/>
          <p:cNvSpPr/>
          <p:nvPr/>
        </p:nvSpPr>
        <p:spPr>
          <a:xfrm rot="10800000">
            <a:off x="9340896" y="1227184"/>
            <a:ext cx="481955" cy="93631"/>
          </a:xfrm>
          <a:custGeom>
            <a:avLst/>
            <a:gdLst/>
            <a:ahLst/>
            <a:cxnLst/>
            <a:rect l="l" t="t" r="r" b="b"/>
            <a:pathLst>
              <a:path w="14459" h="2809" extrusionOk="0">
                <a:moveTo>
                  <a:pt x="0" y="1045"/>
                </a:moveTo>
                <a:cubicBezTo>
                  <a:pt x="3426" y="-2381"/>
                  <a:pt x="9861" y="4082"/>
                  <a:pt x="14459" y="2551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112eff9136c_0_14"/>
          <p:cNvSpPr/>
          <p:nvPr/>
        </p:nvSpPr>
        <p:spPr>
          <a:xfrm>
            <a:off x="7430333" y="2936214"/>
            <a:ext cx="632584" cy="26533"/>
          </a:xfrm>
          <a:custGeom>
            <a:avLst/>
            <a:gdLst/>
            <a:ahLst/>
            <a:cxnLst/>
            <a:rect l="l" t="t" r="r" b="b"/>
            <a:pathLst>
              <a:path w="18978" h="796" extrusionOk="0">
                <a:moveTo>
                  <a:pt x="0" y="302"/>
                </a:moveTo>
                <a:cubicBezTo>
                  <a:pt x="6327" y="302"/>
                  <a:pt x="12841" y="1538"/>
                  <a:pt x="18978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112eff9136c_0_14"/>
          <p:cNvSpPr/>
          <p:nvPr/>
        </p:nvSpPr>
        <p:spPr>
          <a:xfrm>
            <a:off x="7480533" y="3060796"/>
            <a:ext cx="441789" cy="64165"/>
          </a:xfrm>
          <a:custGeom>
            <a:avLst/>
            <a:gdLst/>
            <a:ahLst/>
            <a:cxnLst/>
            <a:rect l="l" t="t" r="r" b="b"/>
            <a:pathLst>
              <a:path w="13254" h="1925" extrusionOk="0">
                <a:moveTo>
                  <a:pt x="0" y="1686"/>
                </a:moveTo>
                <a:cubicBezTo>
                  <a:pt x="1215" y="-2562"/>
                  <a:pt x="9063" y="3083"/>
                  <a:pt x="13254" y="1686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112eff9136c_0_14"/>
          <p:cNvSpPr/>
          <p:nvPr/>
        </p:nvSpPr>
        <p:spPr>
          <a:xfrm>
            <a:off x="7580884" y="3418214"/>
            <a:ext cx="602452" cy="61298"/>
          </a:xfrm>
          <a:custGeom>
            <a:avLst/>
            <a:gdLst/>
            <a:ahLst/>
            <a:cxnLst/>
            <a:rect l="l" t="t" r="r" b="b"/>
            <a:pathLst>
              <a:path w="18074" h="1839" extrusionOk="0">
                <a:moveTo>
                  <a:pt x="0" y="602"/>
                </a:moveTo>
                <a:cubicBezTo>
                  <a:pt x="2064" y="2666"/>
                  <a:pt x="5817" y="0"/>
                  <a:pt x="8736" y="0"/>
                </a:cubicBezTo>
                <a:cubicBezTo>
                  <a:pt x="11855" y="0"/>
                  <a:pt x="17089" y="3561"/>
                  <a:pt x="18074" y="602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112eff9136c_0_14"/>
          <p:cNvSpPr/>
          <p:nvPr/>
        </p:nvSpPr>
        <p:spPr>
          <a:xfrm rot="10800000" flipH="1">
            <a:off x="7550833" y="3524639"/>
            <a:ext cx="662553" cy="69744"/>
          </a:xfrm>
          <a:custGeom>
            <a:avLst/>
            <a:gdLst/>
            <a:ahLst/>
            <a:cxnLst/>
            <a:rect l="l" t="t" r="r" b="b"/>
            <a:pathLst>
              <a:path w="125010" h="13153" extrusionOk="0">
                <a:moveTo>
                  <a:pt x="0" y="10661"/>
                </a:moveTo>
                <a:cubicBezTo>
                  <a:pt x="2769" y="6046"/>
                  <a:pt x="7699" y="-148"/>
                  <a:pt x="12953" y="1021"/>
                </a:cubicBezTo>
                <a:cubicBezTo>
                  <a:pt x="20289" y="2653"/>
                  <a:pt x="26298" y="10819"/>
                  <a:pt x="33738" y="9757"/>
                </a:cubicBezTo>
                <a:cubicBezTo>
                  <a:pt x="38830" y="9030"/>
                  <a:pt x="40675" y="686"/>
                  <a:pt x="45787" y="118"/>
                </a:cubicBezTo>
                <a:cubicBezTo>
                  <a:pt x="50033" y="-353"/>
                  <a:pt x="53535" y="3739"/>
                  <a:pt x="57535" y="5239"/>
                </a:cubicBezTo>
                <a:cubicBezTo>
                  <a:pt x="64197" y="7738"/>
                  <a:pt x="71535" y="7908"/>
                  <a:pt x="78621" y="8552"/>
                </a:cubicBezTo>
                <a:cubicBezTo>
                  <a:pt x="83992" y="9040"/>
                  <a:pt x="87440" y="1482"/>
                  <a:pt x="92779" y="720"/>
                </a:cubicBezTo>
                <a:cubicBezTo>
                  <a:pt x="97480" y="49"/>
                  <a:pt x="102926" y="1068"/>
                  <a:pt x="106635" y="4034"/>
                </a:cubicBezTo>
                <a:cubicBezTo>
                  <a:pt x="110075" y="6785"/>
                  <a:pt x="111930" y="12347"/>
                  <a:pt x="116275" y="13071"/>
                </a:cubicBezTo>
                <a:cubicBezTo>
                  <a:pt x="120200" y="13725"/>
                  <a:pt x="122199" y="7753"/>
                  <a:pt x="125010" y="493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112eff9136c_0_14"/>
          <p:cNvSpPr/>
          <p:nvPr/>
        </p:nvSpPr>
        <p:spPr>
          <a:xfrm rot="10800000" flipH="1">
            <a:off x="7859451" y="4514205"/>
            <a:ext cx="662553" cy="69744"/>
          </a:xfrm>
          <a:custGeom>
            <a:avLst/>
            <a:gdLst/>
            <a:ahLst/>
            <a:cxnLst/>
            <a:rect l="l" t="t" r="r" b="b"/>
            <a:pathLst>
              <a:path w="125010" h="13153" extrusionOk="0">
                <a:moveTo>
                  <a:pt x="0" y="10661"/>
                </a:moveTo>
                <a:cubicBezTo>
                  <a:pt x="2769" y="6046"/>
                  <a:pt x="7699" y="-148"/>
                  <a:pt x="12953" y="1021"/>
                </a:cubicBezTo>
                <a:cubicBezTo>
                  <a:pt x="20289" y="2653"/>
                  <a:pt x="26298" y="10819"/>
                  <a:pt x="33738" y="9757"/>
                </a:cubicBezTo>
                <a:cubicBezTo>
                  <a:pt x="38830" y="9030"/>
                  <a:pt x="40675" y="686"/>
                  <a:pt x="45787" y="118"/>
                </a:cubicBezTo>
                <a:cubicBezTo>
                  <a:pt x="50033" y="-353"/>
                  <a:pt x="53535" y="3739"/>
                  <a:pt x="57535" y="5239"/>
                </a:cubicBezTo>
                <a:cubicBezTo>
                  <a:pt x="64197" y="7738"/>
                  <a:pt x="71535" y="7908"/>
                  <a:pt x="78621" y="8552"/>
                </a:cubicBezTo>
                <a:cubicBezTo>
                  <a:pt x="83992" y="9040"/>
                  <a:pt x="87440" y="1482"/>
                  <a:pt x="92779" y="720"/>
                </a:cubicBezTo>
                <a:cubicBezTo>
                  <a:pt x="97480" y="49"/>
                  <a:pt x="102926" y="1068"/>
                  <a:pt x="106635" y="4034"/>
                </a:cubicBezTo>
                <a:cubicBezTo>
                  <a:pt x="110075" y="6785"/>
                  <a:pt x="111930" y="12347"/>
                  <a:pt x="116275" y="13071"/>
                </a:cubicBezTo>
                <a:cubicBezTo>
                  <a:pt x="120200" y="13725"/>
                  <a:pt x="122199" y="7753"/>
                  <a:pt x="125010" y="493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112eff9136c_0_14"/>
          <p:cNvSpPr/>
          <p:nvPr/>
        </p:nvSpPr>
        <p:spPr>
          <a:xfrm>
            <a:off x="9273800" y="3856131"/>
            <a:ext cx="602452" cy="61298"/>
          </a:xfrm>
          <a:custGeom>
            <a:avLst/>
            <a:gdLst/>
            <a:ahLst/>
            <a:cxnLst/>
            <a:rect l="l" t="t" r="r" b="b"/>
            <a:pathLst>
              <a:path w="18074" h="1839" extrusionOk="0">
                <a:moveTo>
                  <a:pt x="0" y="602"/>
                </a:moveTo>
                <a:cubicBezTo>
                  <a:pt x="2064" y="2666"/>
                  <a:pt x="5817" y="0"/>
                  <a:pt x="8736" y="0"/>
                </a:cubicBezTo>
                <a:cubicBezTo>
                  <a:pt x="11855" y="0"/>
                  <a:pt x="17089" y="3561"/>
                  <a:pt x="18074" y="602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112eff9136c_0_14"/>
          <p:cNvSpPr/>
          <p:nvPr/>
        </p:nvSpPr>
        <p:spPr>
          <a:xfrm rot="10800000" flipH="1">
            <a:off x="9243751" y="3962555"/>
            <a:ext cx="662553" cy="69744"/>
          </a:xfrm>
          <a:custGeom>
            <a:avLst/>
            <a:gdLst/>
            <a:ahLst/>
            <a:cxnLst/>
            <a:rect l="l" t="t" r="r" b="b"/>
            <a:pathLst>
              <a:path w="125010" h="13153" extrusionOk="0">
                <a:moveTo>
                  <a:pt x="0" y="10661"/>
                </a:moveTo>
                <a:cubicBezTo>
                  <a:pt x="2769" y="6046"/>
                  <a:pt x="7699" y="-148"/>
                  <a:pt x="12953" y="1021"/>
                </a:cubicBezTo>
                <a:cubicBezTo>
                  <a:pt x="20289" y="2653"/>
                  <a:pt x="26298" y="10819"/>
                  <a:pt x="33738" y="9757"/>
                </a:cubicBezTo>
                <a:cubicBezTo>
                  <a:pt x="38830" y="9030"/>
                  <a:pt x="40675" y="686"/>
                  <a:pt x="45787" y="118"/>
                </a:cubicBezTo>
                <a:cubicBezTo>
                  <a:pt x="50033" y="-353"/>
                  <a:pt x="53535" y="3739"/>
                  <a:pt x="57535" y="5239"/>
                </a:cubicBezTo>
                <a:cubicBezTo>
                  <a:pt x="64197" y="7738"/>
                  <a:pt x="71535" y="7908"/>
                  <a:pt x="78621" y="8552"/>
                </a:cubicBezTo>
                <a:cubicBezTo>
                  <a:pt x="83992" y="9040"/>
                  <a:pt x="87440" y="1482"/>
                  <a:pt x="92779" y="720"/>
                </a:cubicBezTo>
                <a:cubicBezTo>
                  <a:pt x="97480" y="49"/>
                  <a:pt x="102926" y="1068"/>
                  <a:pt x="106635" y="4034"/>
                </a:cubicBezTo>
                <a:cubicBezTo>
                  <a:pt x="110075" y="6785"/>
                  <a:pt x="111930" y="12347"/>
                  <a:pt x="116275" y="13071"/>
                </a:cubicBezTo>
                <a:cubicBezTo>
                  <a:pt x="120200" y="13725"/>
                  <a:pt x="122199" y="7753"/>
                  <a:pt x="125010" y="493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112eff9136c_0_14"/>
          <p:cNvSpPr/>
          <p:nvPr/>
        </p:nvSpPr>
        <p:spPr>
          <a:xfrm>
            <a:off x="9273800" y="1795764"/>
            <a:ext cx="602452" cy="61298"/>
          </a:xfrm>
          <a:custGeom>
            <a:avLst/>
            <a:gdLst/>
            <a:ahLst/>
            <a:cxnLst/>
            <a:rect l="l" t="t" r="r" b="b"/>
            <a:pathLst>
              <a:path w="18074" h="1839" extrusionOk="0">
                <a:moveTo>
                  <a:pt x="0" y="602"/>
                </a:moveTo>
                <a:cubicBezTo>
                  <a:pt x="2064" y="2666"/>
                  <a:pt x="5817" y="0"/>
                  <a:pt x="8736" y="0"/>
                </a:cubicBezTo>
                <a:cubicBezTo>
                  <a:pt x="11855" y="0"/>
                  <a:pt x="17089" y="3561"/>
                  <a:pt x="18074" y="602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112eff9136c_0_14"/>
          <p:cNvSpPr/>
          <p:nvPr/>
        </p:nvSpPr>
        <p:spPr>
          <a:xfrm rot="10800000" flipH="1">
            <a:off x="9243767" y="1932086"/>
            <a:ext cx="662553" cy="39854"/>
          </a:xfrm>
          <a:custGeom>
            <a:avLst/>
            <a:gdLst/>
            <a:ahLst/>
            <a:cxnLst/>
            <a:rect l="l" t="t" r="r" b="b"/>
            <a:pathLst>
              <a:path w="125010" h="13153" extrusionOk="0">
                <a:moveTo>
                  <a:pt x="0" y="10661"/>
                </a:moveTo>
                <a:cubicBezTo>
                  <a:pt x="2769" y="6046"/>
                  <a:pt x="7699" y="-148"/>
                  <a:pt x="12953" y="1021"/>
                </a:cubicBezTo>
                <a:cubicBezTo>
                  <a:pt x="20289" y="2653"/>
                  <a:pt x="26298" y="10819"/>
                  <a:pt x="33738" y="9757"/>
                </a:cubicBezTo>
                <a:cubicBezTo>
                  <a:pt x="38830" y="9030"/>
                  <a:pt x="40675" y="686"/>
                  <a:pt x="45787" y="118"/>
                </a:cubicBezTo>
                <a:cubicBezTo>
                  <a:pt x="50033" y="-353"/>
                  <a:pt x="53535" y="3739"/>
                  <a:pt x="57535" y="5239"/>
                </a:cubicBezTo>
                <a:cubicBezTo>
                  <a:pt x="64197" y="7738"/>
                  <a:pt x="71535" y="7908"/>
                  <a:pt x="78621" y="8552"/>
                </a:cubicBezTo>
                <a:cubicBezTo>
                  <a:pt x="83992" y="9040"/>
                  <a:pt x="87440" y="1482"/>
                  <a:pt x="92779" y="720"/>
                </a:cubicBezTo>
                <a:cubicBezTo>
                  <a:pt x="97480" y="49"/>
                  <a:pt x="102926" y="1068"/>
                  <a:pt x="106635" y="4034"/>
                </a:cubicBezTo>
                <a:cubicBezTo>
                  <a:pt x="110075" y="6785"/>
                  <a:pt x="111930" y="12347"/>
                  <a:pt x="116275" y="13071"/>
                </a:cubicBezTo>
                <a:cubicBezTo>
                  <a:pt x="120200" y="13725"/>
                  <a:pt x="122199" y="7753"/>
                  <a:pt x="125010" y="493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112eff9136c_0_14"/>
          <p:cNvSpPr/>
          <p:nvPr/>
        </p:nvSpPr>
        <p:spPr>
          <a:xfrm flipH="1">
            <a:off x="10265051" y="1818404"/>
            <a:ext cx="662553" cy="39854"/>
          </a:xfrm>
          <a:custGeom>
            <a:avLst/>
            <a:gdLst/>
            <a:ahLst/>
            <a:cxnLst/>
            <a:rect l="l" t="t" r="r" b="b"/>
            <a:pathLst>
              <a:path w="125010" h="13153" extrusionOk="0">
                <a:moveTo>
                  <a:pt x="0" y="10661"/>
                </a:moveTo>
                <a:cubicBezTo>
                  <a:pt x="2769" y="6046"/>
                  <a:pt x="7699" y="-148"/>
                  <a:pt x="12953" y="1021"/>
                </a:cubicBezTo>
                <a:cubicBezTo>
                  <a:pt x="20289" y="2653"/>
                  <a:pt x="26298" y="10819"/>
                  <a:pt x="33738" y="9757"/>
                </a:cubicBezTo>
                <a:cubicBezTo>
                  <a:pt x="38830" y="9030"/>
                  <a:pt x="40675" y="686"/>
                  <a:pt x="45787" y="118"/>
                </a:cubicBezTo>
                <a:cubicBezTo>
                  <a:pt x="50033" y="-353"/>
                  <a:pt x="53535" y="3739"/>
                  <a:pt x="57535" y="5239"/>
                </a:cubicBezTo>
                <a:cubicBezTo>
                  <a:pt x="64197" y="7738"/>
                  <a:pt x="71535" y="7908"/>
                  <a:pt x="78621" y="8552"/>
                </a:cubicBezTo>
                <a:cubicBezTo>
                  <a:pt x="83992" y="9040"/>
                  <a:pt x="87440" y="1482"/>
                  <a:pt x="92779" y="720"/>
                </a:cubicBezTo>
                <a:cubicBezTo>
                  <a:pt x="97480" y="49"/>
                  <a:pt x="102926" y="1068"/>
                  <a:pt x="106635" y="4034"/>
                </a:cubicBezTo>
                <a:cubicBezTo>
                  <a:pt x="110075" y="6785"/>
                  <a:pt x="111930" y="12347"/>
                  <a:pt x="116275" y="13071"/>
                </a:cubicBezTo>
                <a:cubicBezTo>
                  <a:pt x="120200" y="13725"/>
                  <a:pt x="122199" y="7753"/>
                  <a:pt x="125010" y="493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112eff9136c_0_14"/>
          <p:cNvSpPr/>
          <p:nvPr/>
        </p:nvSpPr>
        <p:spPr>
          <a:xfrm flipH="1">
            <a:off x="10163451" y="1365253"/>
            <a:ext cx="662553" cy="39854"/>
          </a:xfrm>
          <a:custGeom>
            <a:avLst/>
            <a:gdLst/>
            <a:ahLst/>
            <a:cxnLst/>
            <a:rect l="l" t="t" r="r" b="b"/>
            <a:pathLst>
              <a:path w="125010" h="13153" extrusionOk="0">
                <a:moveTo>
                  <a:pt x="0" y="10661"/>
                </a:moveTo>
                <a:cubicBezTo>
                  <a:pt x="2769" y="6046"/>
                  <a:pt x="7699" y="-148"/>
                  <a:pt x="12953" y="1021"/>
                </a:cubicBezTo>
                <a:cubicBezTo>
                  <a:pt x="20289" y="2653"/>
                  <a:pt x="26298" y="10819"/>
                  <a:pt x="33738" y="9757"/>
                </a:cubicBezTo>
                <a:cubicBezTo>
                  <a:pt x="38830" y="9030"/>
                  <a:pt x="40675" y="686"/>
                  <a:pt x="45787" y="118"/>
                </a:cubicBezTo>
                <a:cubicBezTo>
                  <a:pt x="50033" y="-353"/>
                  <a:pt x="53535" y="3739"/>
                  <a:pt x="57535" y="5239"/>
                </a:cubicBezTo>
                <a:cubicBezTo>
                  <a:pt x="64197" y="7738"/>
                  <a:pt x="71535" y="7908"/>
                  <a:pt x="78621" y="8552"/>
                </a:cubicBezTo>
                <a:cubicBezTo>
                  <a:pt x="83992" y="9040"/>
                  <a:pt x="87440" y="1482"/>
                  <a:pt x="92779" y="720"/>
                </a:cubicBezTo>
                <a:cubicBezTo>
                  <a:pt x="97480" y="49"/>
                  <a:pt x="102926" y="1068"/>
                  <a:pt x="106635" y="4034"/>
                </a:cubicBezTo>
                <a:cubicBezTo>
                  <a:pt x="110075" y="6785"/>
                  <a:pt x="111930" y="12347"/>
                  <a:pt x="116275" y="13071"/>
                </a:cubicBezTo>
                <a:cubicBezTo>
                  <a:pt x="120200" y="13725"/>
                  <a:pt x="122199" y="7753"/>
                  <a:pt x="125010" y="493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112eff9136c_0_14"/>
          <p:cNvSpPr/>
          <p:nvPr/>
        </p:nvSpPr>
        <p:spPr>
          <a:xfrm flipH="1">
            <a:off x="10143368" y="3539571"/>
            <a:ext cx="662553" cy="39854"/>
          </a:xfrm>
          <a:custGeom>
            <a:avLst/>
            <a:gdLst/>
            <a:ahLst/>
            <a:cxnLst/>
            <a:rect l="l" t="t" r="r" b="b"/>
            <a:pathLst>
              <a:path w="125010" h="13153" extrusionOk="0">
                <a:moveTo>
                  <a:pt x="0" y="10661"/>
                </a:moveTo>
                <a:cubicBezTo>
                  <a:pt x="2769" y="6046"/>
                  <a:pt x="7699" y="-148"/>
                  <a:pt x="12953" y="1021"/>
                </a:cubicBezTo>
                <a:cubicBezTo>
                  <a:pt x="20289" y="2653"/>
                  <a:pt x="26298" y="10819"/>
                  <a:pt x="33738" y="9757"/>
                </a:cubicBezTo>
                <a:cubicBezTo>
                  <a:pt x="38830" y="9030"/>
                  <a:pt x="40675" y="686"/>
                  <a:pt x="45787" y="118"/>
                </a:cubicBezTo>
                <a:cubicBezTo>
                  <a:pt x="50033" y="-353"/>
                  <a:pt x="53535" y="3739"/>
                  <a:pt x="57535" y="5239"/>
                </a:cubicBezTo>
                <a:cubicBezTo>
                  <a:pt x="64197" y="7738"/>
                  <a:pt x="71535" y="7908"/>
                  <a:pt x="78621" y="8552"/>
                </a:cubicBezTo>
                <a:cubicBezTo>
                  <a:pt x="83992" y="9040"/>
                  <a:pt x="87440" y="1482"/>
                  <a:pt x="92779" y="720"/>
                </a:cubicBezTo>
                <a:cubicBezTo>
                  <a:pt x="97480" y="49"/>
                  <a:pt x="102926" y="1068"/>
                  <a:pt x="106635" y="4034"/>
                </a:cubicBezTo>
                <a:cubicBezTo>
                  <a:pt x="110075" y="6785"/>
                  <a:pt x="111930" y="12347"/>
                  <a:pt x="116275" y="13071"/>
                </a:cubicBezTo>
                <a:cubicBezTo>
                  <a:pt x="120200" y="13725"/>
                  <a:pt x="122199" y="7753"/>
                  <a:pt x="125010" y="493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112eff9136c_0_14"/>
          <p:cNvSpPr/>
          <p:nvPr/>
        </p:nvSpPr>
        <p:spPr>
          <a:xfrm>
            <a:off x="9395484" y="3295914"/>
            <a:ext cx="562286" cy="121630"/>
          </a:xfrm>
          <a:custGeom>
            <a:avLst/>
            <a:gdLst/>
            <a:ahLst/>
            <a:cxnLst/>
            <a:rect l="l" t="t" r="r" b="b"/>
            <a:pathLst>
              <a:path w="16869" h="3649" extrusionOk="0">
                <a:moveTo>
                  <a:pt x="0" y="301"/>
                </a:moveTo>
                <a:cubicBezTo>
                  <a:pt x="1059" y="1891"/>
                  <a:pt x="3813" y="0"/>
                  <a:pt x="5723" y="0"/>
                </a:cubicBezTo>
                <a:cubicBezTo>
                  <a:pt x="7652" y="0"/>
                  <a:pt x="8327" y="3375"/>
                  <a:pt x="10241" y="3614"/>
                </a:cubicBezTo>
                <a:cubicBezTo>
                  <a:pt x="11368" y="3755"/>
                  <a:pt x="11531" y="1392"/>
                  <a:pt x="12651" y="1205"/>
                </a:cubicBezTo>
                <a:cubicBezTo>
                  <a:pt x="14052" y="972"/>
                  <a:pt x="15864" y="2810"/>
                  <a:pt x="16869" y="180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112eff9136c_0_14"/>
          <p:cNvSpPr/>
          <p:nvPr/>
        </p:nvSpPr>
        <p:spPr>
          <a:xfrm>
            <a:off x="10188467" y="4576539"/>
            <a:ext cx="562286" cy="61303"/>
          </a:xfrm>
          <a:custGeom>
            <a:avLst/>
            <a:gdLst/>
            <a:ahLst/>
            <a:cxnLst/>
            <a:rect l="l" t="t" r="r" b="b"/>
            <a:pathLst>
              <a:path w="16869" h="3649" extrusionOk="0">
                <a:moveTo>
                  <a:pt x="0" y="301"/>
                </a:moveTo>
                <a:cubicBezTo>
                  <a:pt x="1059" y="1891"/>
                  <a:pt x="3813" y="0"/>
                  <a:pt x="5723" y="0"/>
                </a:cubicBezTo>
                <a:cubicBezTo>
                  <a:pt x="7652" y="0"/>
                  <a:pt x="8327" y="3375"/>
                  <a:pt x="10241" y="3614"/>
                </a:cubicBezTo>
                <a:cubicBezTo>
                  <a:pt x="11368" y="3755"/>
                  <a:pt x="11531" y="1392"/>
                  <a:pt x="12651" y="1205"/>
                </a:cubicBezTo>
                <a:cubicBezTo>
                  <a:pt x="14052" y="972"/>
                  <a:pt x="15864" y="2810"/>
                  <a:pt x="16869" y="180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112eff9136c_0_14"/>
          <p:cNvSpPr/>
          <p:nvPr/>
        </p:nvSpPr>
        <p:spPr>
          <a:xfrm flipH="1">
            <a:off x="10138347" y="4696880"/>
            <a:ext cx="662553" cy="93649"/>
          </a:xfrm>
          <a:custGeom>
            <a:avLst/>
            <a:gdLst/>
            <a:ahLst/>
            <a:cxnLst/>
            <a:rect l="l" t="t" r="r" b="b"/>
            <a:pathLst>
              <a:path w="125010" h="13153" extrusionOk="0">
                <a:moveTo>
                  <a:pt x="0" y="10661"/>
                </a:moveTo>
                <a:cubicBezTo>
                  <a:pt x="2769" y="6046"/>
                  <a:pt x="7699" y="-148"/>
                  <a:pt x="12953" y="1021"/>
                </a:cubicBezTo>
                <a:cubicBezTo>
                  <a:pt x="20289" y="2653"/>
                  <a:pt x="26298" y="10819"/>
                  <a:pt x="33738" y="9757"/>
                </a:cubicBezTo>
                <a:cubicBezTo>
                  <a:pt x="38830" y="9030"/>
                  <a:pt x="40675" y="686"/>
                  <a:pt x="45787" y="118"/>
                </a:cubicBezTo>
                <a:cubicBezTo>
                  <a:pt x="50033" y="-353"/>
                  <a:pt x="53535" y="3739"/>
                  <a:pt x="57535" y="5239"/>
                </a:cubicBezTo>
                <a:cubicBezTo>
                  <a:pt x="64197" y="7738"/>
                  <a:pt x="71535" y="7908"/>
                  <a:pt x="78621" y="8552"/>
                </a:cubicBezTo>
                <a:cubicBezTo>
                  <a:pt x="83992" y="9040"/>
                  <a:pt x="87440" y="1482"/>
                  <a:pt x="92779" y="720"/>
                </a:cubicBezTo>
                <a:cubicBezTo>
                  <a:pt x="97480" y="49"/>
                  <a:pt x="102926" y="1068"/>
                  <a:pt x="106635" y="4034"/>
                </a:cubicBezTo>
                <a:cubicBezTo>
                  <a:pt x="110075" y="6785"/>
                  <a:pt x="111930" y="12347"/>
                  <a:pt x="116275" y="13071"/>
                </a:cubicBezTo>
                <a:cubicBezTo>
                  <a:pt x="120200" y="13725"/>
                  <a:pt x="122199" y="7753"/>
                  <a:pt x="125010" y="493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112eff9136c_0_14"/>
          <p:cNvSpPr/>
          <p:nvPr/>
        </p:nvSpPr>
        <p:spPr>
          <a:xfrm>
            <a:off x="7600984" y="4823489"/>
            <a:ext cx="562286" cy="61303"/>
          </a:xfrm>
          <a:custGeom>
            <a:avLst/>
            <a:gdLst/>
            <a:ahLst/>
            <a:cxnLst/>
            <a:rect l="l" t="t" r="r" b="b"/>
            <a:pathLst>
              <a:path w="16869" h="3649" extrusionOk="0">
                <a:moveTo>
                  <a:pt x="0" y="301"/>
                </a:moveTo>
                <a:cubicBezTo>
                  <a:pt x="1059" y="1891"/>
                  <a:pt x="3813" y="0"/>
                  <a:pt x="5723" y="0"/>
                </a:cubicBezTo>
                <a:cubicBezTo>
                  <a:pt x="7652" y="0"/>
                  <a:pt x="8327" y="3375"/>
                  <a:pt x="10241" y="3614"/>
                </a:cubicBezTo>
                <a:cubicBezTo>
                  <a:pt x="11368" y="3755"/>
                  <a:pt x="11531" y="1392"/>
                  <a:pt x="12651" y="1205"/>
                </a:cubicBezTo>
                <a:cubicBezTo>
                  <a:pt x="14052" y="972"/>
                  <a:pt x="15864" y="2810"/>
                  <a:pt x="16869" y="180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112eff9136c_0_14"/>
          <p:cNvSpPr/>
          <p:nvPr/>
        </p:nvSpPr>
        <p:spPr>
          <a:xfrm flipH="1">
            <a:off x="7550864" y="4943829"/>
            <a:ext cx="662553" cy="93649"/>
          </a:xfrm>
          <a:custGeom>
            <a:avLst/>
            <a:gdLst/>
            <a:ahLst/>
            <a:cxnLst/>
            <a:rect l="l" t="t" r="r" b="b"/>
            <a:pathLst>
              <a:path w="125010" h="13153" extrusionOk="0">
                <a:moveTo>
                  <a:pt x="0" y="10661"/>
                </a:moveTo>
                <a:cubicBezTo>
                  <a:pt x="2769" y="6046"/>
                  <a:pt x="7699" y="-148"/>
                  <a:pt x="12953" y="1021"/>
                </a:cubicBezTo>
                <a:cubicBezTo>
                  <a:pt x="20289" y="2653"/>
                  <a:pt x="26298" y="10819"/>
                  <a:pt x="33738" y="9757"/>
                </a:cubicBezTo>
                <a:cubicBezTo>
                  <a:pt x="38830" y="9030"/>
                  <a:pt x="40675" y="686"/>
                  <a:pt x="45787" y="118"/>
                </a:cubicBezTo>
                <a:cubicBezTo>
                  <a:pt x="50033" y="-353"/>
                  <a:pt x="53535" y="3739"/>
                  <a:pt x="57535" y="5239"/>
                </a:cubicBezTo>
                <a:cubicBezTo>
                  <a:pt x="64197" y="7738"/>
                  <a:pt x="71535" y="7908"/>
                  <a:pt x="78621" y="8552"/>
                </a:cubicBezTo>
                <a:cubicBezTo>
                  <a:pt x="83992" y="9040"/>
                  <a:pt x="87440" y="1482"/>
                  <a:pt x="92779" y="720"/>
                </a:cubicBezTo>
                <a:cubicBezTo>
                  <a:pt x="97480" y="49"/>
                  <a:pt x="102926" y="1068"/>
                  <a:pt x="106635" y="4034"/>
                </a:cubicBezTo>
                <a:cubicBezTo>
                  <a:pt x="110075" y="6785"/>
                  <a:pt x="111930" y="12347"/>
                  <a:pt x="116275" y="13071"/>
                </a:cubicBezTo>
                <a:cubicBezTo>
                  <a:pt x="120200" y="13725"/>
                  <a:pt x="122199" y="7753"/>
                  <a:pt x="125010" y="493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112eff9136c_0_14"/>
          <p:cNvSpPr/>
          <p:nvPr/>
        </p:nvSpPr>
        <p:spPr>
          <a:xfrm>
            <a:off x="9344684" y="4810964"/>
            <a:ext cx="602452" cy="61298"/>
          </a:xfrm>
          <a:custGeom>
            <a:avLst/>
            <a:gdLst/>
            <a:ahLst/>
            <a:cxnLst/>
            <a:rect l="l" t="t" r="r" b="b"/>
            <a:pathLst>
              <a:path w="18074" h="1839" extrusionOk="0">
                <a:moveTo>
                  <a:pt x="0" y="602"/>
                </a:moveTo>
                <a:cubicBezTo>
                  <a:pt x="2064" y="2666"/>
                  <a:pt x="5817" y="0"/>
                  <a:pt x="8736" y="0"/>
                </a:cubicBezTo>
                <a:cubicBezTo>
                  <a:pt x="11855" y="0"/>
                  <a:pt x="17089" y="3561"/>
                  <a:pt x="18074" y="602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112eff9136c_0_14"/>
          <p:cNvSpPr/>
          <p:nvPr/>
        </p:nvSpPr>
        <p:spPr>
          <a:xfrm rot="10800000" flipH="1">
            <a:off x="9314651" y="4947286"/>
            <a:ext cx="662553" cy="39854"/>
          </a:xfrm>
          <a:custGeom>
            <a:avLst/>
            <a:gdLst/>
            <a:ahLst/>
            <a:cxnLst/>
            <a:rect l="l" t="t" r="r" b="b"/>
            <a:pathLst>
              <a:path w="125010" h="13153" extrusionOk="0">
                <a:moveTo>
                  <a:pt x="0" y="10661"/>
                </a:moveTo>
                <a:cubicBezTo>
                  <a:pt x="2769" y="6046"/>
                  <a:pt x="7699" y="-148"/>
                  <a:pt x="12953" y="1021"/>
                </a:cubicBezTo>
                <a:cubicBezTo>
                  <a:pt x="20289" y="2653"/>
                  <a:pt x="26298" y="10819"/>
                  <a:pt x="33738" y="9757"/>
                </a:cubicBezTo>
                <a:cubicBezTo>
                  <a:pt x="38830" y="9030"/>
                  <a:pt x="40675" y="686"/>
                  <a:pt x="45787" y="118"/>
                </a:cubicBezTo>
                <a:cubicBezTo>
                  <a:pt x="50033" y="-353"/>
                  <a:pt x="53535" y="3739"/>
                  <a:pt x="57535" y="5239"/>
                </a:cubicBezTo>
                <a:cubicBezTo>
                  <a:pt x="64197" y="7738"/>
                  <a:pt x="71535" y="7908"/>
                  <a:pt x="78621" y="8552"/>
                </a:cubicBezTo>
                <a:cubicBezTo>
                  <a:pt x="83992" y="9040"/>
                  <a:pt x="87440" y="1482"/>
                  <a:pt x="92779" y="720"/>
                </a:cubicBezTo>
                <a:cubicBezTo>
                  <a:pt x="97480" y="49"/>
                  <a:pt x="102926" y="1068"/>
                  <a:pt x="106635" y="4034"/>
                </a:cubicBezTo>
                <a:cubicBezTo>
                  <a:pt x="110075" y="6785"/>
                  <a:pt x="111930" y="12347"/>
                  <a:pt x="116275" y="13071"/>
                </a:cubicBezTo>
                <a:cubicBezTo>
                  <a:pt x="120200" y="13725"/>
                  <a:pt x="122199" y="7753"/>
                  <a:pt x="125010" y="493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112eff9136c_0_14"/>
          <p:cNvSpPr/>
          <p:nvPr/>
        </p:nvSpPr>
        <p:spPr>
          <a:xfrm>
            <a:off x="6558325" y="5281413"/>
            <a:ext cx="5186700" cy="1118100"/>
          </a:xfrm>
          <a:prstGeom prst="rect">
            <a:avLst/>
          </a:prstGeom>
          <a:solidFill>
            <a:srgbClr val="DCEF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112eff9136c_0_14"/>
          <p:cNvSpPr txBox="1"/>
          <p:nvPr/>
        </p:nvSpPr>
        <p:spPr>
          <a:xfrm>
            <a:off x="6710725" y="5392688"/>
            <a:ext cx="4936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>
                <a:solidFill>
                  <a:schemeClr val="dk1"/>
                </a:solidFill>
              </a:rPr>
              <a:t>Skriv hovedpunkter fra innsikten på post-it lapper og kategoriser de på et stort ark. Se etter temaer som går igjen eller lapper som hører sammen. Plasser lappene i grupper og lag overskrifter til gruppene. Det er ikke noe rett og galt her. La lappene “snakke for seg selv”.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g112eff9136c_1_0"/>
          <p:cNvPicPr preferRelativeResize="0"/>
          <p:nvPr/>
        </p:nvPicPr>
        <p:blipFill rotWithShape="1">
          <a:blip r:embed="rId3">
            <a:alphaModFix/>
          </a:blip>
          <a:srcRect r="3316" b="4652"/>
          <a:stretch/>
        </p:blipFill>
        <p:spPr>
          <a:xfrm>
            <a:off x="7657887" y="1575400"/>
            <a:ext cx="2427750" cy="17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112eff9136c_1_0"/>
          <p:cNvSpPr txBox="1"/>
          <p:nvPr/>
        </p:nvSpPr>
        <p:spPr>
          <a:xfrm>
            <a:off x="521259" y="309915"/>
            <a:ext cx="7951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o-NO" sz="3000" b="1">
                <a:latin typeface="Calibri"/>
                <a:ea typeface="Calibri"/>
                <a:cs typeface="Calibri"/>
                <a:sym typeface="Calibri"/>
              </a:rPr>
              <a:t>Fra analyse til hovedfunn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112eff9136c_1_0"/>
          <p:cNvSpPr txBox="1"/>
          <p:nvPr/>
        </p:nvSpPr>
        <p:spPr>
          <a:xfrm>
            <a:off x="521260" y="2000673"/>
            <a:ext cx="4619700" cy="4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Når dere har kategorisert innsikten er neste steg å få essensen av det formulert som hovedfunn. Det er opp til dere å definere hva som er et hovedfunn. En aha-opplevelse for dere kan være et hovedfunn - selv om det virker selvsagt og kanskje ikke vil være et hovedfunn for andre, eller i en annen kontekst.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Ofte kan man si at et hovedfunn, en viktig læring, dannes når flere kilder peker i samme retning. For eksempel dersom tre personer har beskrevet noe av det samme, kan det tyde på at dette er noe som er verdt å følge opp videre.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strike="sng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112eff9136c_1_0"/>
          <p:cNvSpPr txBox="1"/>
          <p:nvPr/>
        </p:nvSpPr>
        <p:spPr>
          <a:xfrm>
            <a:off x="7073400" y="4311950"/>
            <a:ext cx="3596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i="1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Det er vanskelig og tidkrevende å dokumentere og dele møtereferater med de som var i møtet. </a:t>
            </a:r>
            <a:endParaRPr sz="1600" i="1">
              <a:solidFill>
                <a:srgbClr val="073763"/>
              </a:solidFill>
            </a:endParaRPr>
          </a:p>
        </p:txBody>
      </p:sp>
      <p:cxnSp>
        <p:nvCxnSpPr>
          <p:cNvPr id="383" name="Google Shape;383;g112eff9136c_1_0"/>
          <p:cNvCxnSpPr>
            <a:stCxn id="378" idx="2"/>
            <a:endCxn id="382" idx="0"/>
          </p:cNvCxnSpPr>
          <p:nvPr/>
        </p:nvCxnSpPr>
        <p:spPr>
          <a:xfrm>
            <a:off x="8871762" y="3319050"/>
            <a:ext cx="0" cy="99300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0eb0eebc76_0_317"/>
          <p:cNvSpPr txBox="1"/>
          <p:nvPr/>
        </p:nvSpPr>
        <p:spPr>
          <a:xfrm>
            <a:off x="521250" y="309925"/>
            <a:ext cx="83391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no-NO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Hovedfunn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10eb0eebc76_0_317"/>
          <p:cNvSpPr txBox="1"/>
          <p:nvPr/>
        </p:nvSpPr>
        <p:spPr>
          <a:xfrm>
            <a:off x="521250" y="2000675"/>
            <a:ext cx="4643100" cy="4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beskrivelse av et hovedfunn er typisk en eller flere setning(er) som sier noe om essensen i vår forståelse, og beskriver gjerne dagens situasjon.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Dette støttes gjerne av et sitat, for eksempel fra en senior selv, en ansatt i kommunen eller en frivillig organisasjon. Sitatet sier noe om hvor vår forståelse kommer fra, og knytter hovedfunnet til faktiske mennesker, følelser og behov. Det kan være viktig for å sikre gjennomslag. Se eksempel til høyre.</a:t>
            </a:r>
            <a:br>
              <a:rPr lang="no-NO" sz="16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Hovedfunnene kan senere snus til muligheter og hjelpe oss å komme opp med nye idéer til reelle behov. </a:t>
            </a:r>
            <a:endParaRPr sz="1600" b="0" i="0" u="none" strike="noStrike" cap="none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10eb0eebc76_0_317"/>
          <p:cNvSpPr txBox="1"/>
          <p:nvPr/>
        </p:nvSpPr>
        <p:spPr>
          <a:xfrm>
            <a:off x="5787960" y="2000673"/>
            <a:ext cx="4619700" cy="4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Eksempel på en beskrivelse av et hovedfunn: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er vanskelig og tidkrevende å dokumentere og dele møtereferater med de som var i møtet. 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-NO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“Systemet er vanskelig å bruke og vi føler ofte at vi lager mange dokumenter som ingen leser” 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no-NO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Ansatt i en bedrift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g10eb0eebc76_0_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275" y="4218725"/>
            <a:ext cx="4099377" cy="177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12b5bb0756_0_0"/>
          <p:cNvSpPr txBox="1"/>
          <p:nvPr/>
        </p:nvSpPr>
        <p:spPr>
          <a:xfrm>
            <a:off x="521259" y="309915"/>
            <a:ext cx="7951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800"/>
              <a:buFont typeface="Calibri"/>
              <a:buNone/>
            </a:pP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o-NO" sz="3000" b="1">
                <a:latin typeface="Calibri"/>
                <a:ea typeface="Calibri"/>
                <a:cs typeface="Calibri"/>
                <a:sym typeface="Calibri"/>
              </a:rPr>
              <a:t>Arbeidsark for å hente ut essensen av innsikten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112b5bb0756_0_0"/>
          <p:cNvSpPr/>
          <p:nvPr/>
        </p:nvSpPr>
        <p:spPr>
          <a:xfrm>
            <a:off x="641125" y="3097525"/>
            <a:ext cx="2751300" cy="1444200"/>
          </a:xfrm>
          <a:prstGeom prst="roundRect">
            <a:avLst>
              <a:gd name="adj" fmla="val 16667"/>
            </a:avLst>
          </a:prstGeom>
          <a:solidFill>
            <a:srgbClr val="47AAA2">
              <a:alpha val="12110"/>
            </a:srgbClr>
          </a:solidFill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Læring/funn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112b5bb0756_0_0"/>
          <p:cNvSpPr/>
          <p:nvPr/>
        </p:nvSpPr>
        <p:spPr>
          <a:xfrm>
            <a:off x="3509323" y="3097525"/>
            <a:ext cx="2751300" cy="1444200"/>
          </a:xfrm>
          <a:prstGeom prst="roundRect">
            <a:avLst>
              <a:gd name="adj" fmla="val 16667"/>
            </a:avLst>
          </a:prstGeom>
          <a:solidFill>
            <a:srgbClr val="47AAA2">
              <a:alpha val="12110"/>
            </a:srgbClr>
          </a:solidFill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Læring/funn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112b5bb0756_0_0"/>
          <p:cNvSpPr/>
          <p:nvPr/>
        </p:nvSpPr>
        <p:spPr>
          <a:xfrm>
            <a:off x="6369183" y="3097525"/>
            <a:ext cx="2751300" cy="1444200"/>
          </a:xfrm>
          <a:prstGeom prst="roundRect">
            <a:avLst>
              <a:gd name="adj" fmla="val 16667"/>
            </a:avLst>
          </a:prstGeom>
          <a:solidFill>
            <a:srgbClr val="47AAA2">
              <a:alpha val="12110"/>
            </a:srgbClr>
          </a:solidFill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o-N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Læring/funn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g112b5bb0756_0_0"/>
          <p:cNvSpPr txBox="1"/>
          <p:nvPr/>
        </p:nvSpPr>
        <p:spPr>
          <a:xfrm>
            <a:off x="521250" y="2000675"/>
            <a:ext cx="49653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Noter ned en oppsummering av viktig læring/interessante funn. Neste steg er å koke det ned til tre hovedfunn. Lag flere sider hvis dere ønsker det. </a:t>
            </a:r>
            <a:endParaRPr sz="1600" b="0" i="0" u="none" strike="noStrike" cap="none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g112b5bb0756_0_0"/>
          <p:cNvSpPr/>
          <p:nvPr/>
        </p:nvSpPr>
        <p:spPr>
          <a:xfrm>
            <a:off x="641125" y="4680050"/>
            <a:ext cx="2751300" cy="1444200"/>
          </a:xfrm>
          <a:prstGeom prst="roundRect">
            <a:avLst>
              <a:gd name="adj" fmla="val 16667"/>
            </a:avLst>
          </a:prstGeom>
          <a:solidFill>
            <a:srgbClr val="47AAA2">
              <a:alpha val="12110"/>
            </a:srgbClr>
          </a:solidFill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Læring/funn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112b5bb0756_0_0"/>
          <p:cNvSpPr/>
          <p:nvPr/>
        </p:nvSpPr>
        <p:spPr>
          <a:xfrm>
            <a:off x="3509323" y="4680050"/>
            <a:ext cx="2751300" cy="1444200"/>
          </a:xfrm>
          <a:prstGeom prst="roundRect">
            <a:avLst>
              <a:gd name="adj" fmla="val 16667"/>
            </a:avLst>
          </a:prstGeom>
          <a:solidFill>
            <a:srgbClr val="47AAA2">
              <a:alpha val="12110"/>
            </a:srgbClr>
          </a:solidFill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Læring/funn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112b5bb0756_0_0"/>
          <p:cNvSpPr/>
          <p:nvPr/>
        </p:nvSpPr>
        <p:spPr>
          <a:xfrm>
            <a:off x="6369183" y="4680050"/>
            <a:ext cx="2751300" cy="1444200"/>
          </a:xfrm>
          <a:prstGeom prst="roundRect">
            <a:avLst>
              <a:gd name="adj" fmla="val 16667"/>
            </a:avLst>
          </a:prstGeom>
          <a:solidFill>
            <a:srgbClr val="47AAA2">
              <a:alpha val="12110"/>
            </a:srgbClr>
          </a:solidFill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Læring/funn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112b5bb0756_0_0"/>
          <p:cNvSpPr/>
          <p:nvPr/>
        </p:nvSpPr>
        <p:spPr>
          <a:xfrm>
            <a:off x="9229033" y="3097525"/>
            <a:ext cx="2751300" cy="1444200"/>
          </a:xfrm>
          <a:prstGeom prst="roundRect">
            <a:avLst>
              <a:gd name="adj" fmla="val 16667"/>
            </a:avLst>
          </a:prstGeom>
          <a:solidFill>
            <a:srgbClr val="47AAA2">
              <a:alpha val="12110"/>
            </a:srgbClr>
          </a:solidFill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Læring/funn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112b5bb0756_0_0"/>
          <p:cNvSpPr/>
          <p:nvPr/>
        </p:nvSpPr>
        <p:spPr>
          <a:xfrm>
            <a:off x="9229033" y="4680050"/>
            <a:ext cx="2751300" cy="1444200"/>
          </a:xfrm>
          <a:prstGeom prst="roundRect">
            <a:avLst>
              <a:gd name="adj" fmla="val 16667"/>
            </a:avLst>
          </a:prstGeom>
          <a:solidFill>
            <a:srgbClr val="47AAA2">
              <a:alpha val="12110"/>
            </a:srgbClr>
          </a:solidFill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Læring/funn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0eb0eebc76_0_325"/>
          <p:cNvSpPr txBox="1"/>
          <p:nvPr/>
        </p:nvSpPr>
        <p:spPr>
          <a:xfrm>
            <a:off x="521259" y="309915"/>
            <a:ext cx="7951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800"/>
              <a:buFont typeface="Calibri"/>
              <a:buNone/>
            </a:pP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o-NO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Beskriv tre hovedfunn</a:t>
            </a: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10eb0eebc76_0_325"/>
          <p:cNvSpPr/>
          <p:nvPr/>
        </p:nvSpPr>
        <p:spPr>
          <a:xfrm>
            <a:off x="641125" y="3575474"/>
            <a:ext cx="3468300" cy="2797800"/>
          </a:xfrm>
          <a:prstGeom prst="roundRect">
            <a:avLst>
              <a:gd name="adj" fmla="val 16667"/>
            </a:avLst>
          </a:prstGeom>
          <a:solidFill>
            <a:srgbClr val="47AAA2">
              <a:alpha val="12110"/>
            </a:srgbClr>
          </a:solidFill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Beskriv hovedfunnet her.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(Bruk gjerne sitater også)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10eb0eebc76_0_325"/>
          <p:cNvSpPr/>
          <p:nvPr/>
        </p:nvSpPr>
        <p:spPr>
          <a:xfrm>
            <a:off x="4256680" y="3575474"/>
            <a:ext cx="3468300" cy="2797800"/>
          </a:xfrm>
          <a:prstGeom prst="roundRect">
            <a:avLst>
              <a:gd name="adj" fmla="val 16667"/>
            </a:avLst>
          </a:prstGeom>
          <a:solidFill>
            <a:srgbClr val="47AAA2">
              <a:alpha val="12110"/>
            </a:srgbClr>
          </a:solidFill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Beskriv hovedfunnet her.</a:t>
            </a:r>
            <a:endParaRPr sz="1500"/>
          </a:p>
        </p:txBody>
      </p:sp>
      <p:sp>
        <p:nvSpPr>
          <p:cNvPr id="416" name="Google Shape;416;g10eb0eebc76_0_325"/>
          <p:cNvSpPr/>
          <p:nvPr/>
        </p:nvSpPr>
        <p:spPr>
          <a:xfrm>
            <a:off x="7861726" y="3575474"/>
            <a:ext cx="3468300" cy="2797800"/>
          </a:xfrm>
          <a:prstGeom prst="roundRect">
            <a:avLst>
              <a:gd name="adj" fmla="val 16667"/>
            </a:avLst>
          </a:prstGeom>
          <a:solidFill>
            <a:srgbClr val="47AAA2">
              <a:alpha val="12110"/>
            </a:srgbClr>
          </a:solidFill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Beskriv hovedfunnet her.</a:t>
            </a:r>
            <a:endParaRPr sz="1500"/>
          </a:p>
        </p:txBody>
      </p:sp>
      <p:sp>
        <p:nvSpPr>
          <p:cNvPr id="417" name="Google Shape;417;g10eb0eebc76_0_325"/>
          <p:cNvSpPr txBox="1"/>
          <p:nvPr/>
        </p:nvSpPr>
        <p:spPr>
          <a:xfrm>
            <a:off x="641131" y="3112778"/>
            <a:ext cx="20748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o-NO" sz="18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Hovedfunn 1</a:t>
            </a:r>
            <a:endParaRPr sz="1600"/>
          </a:p>
        </p:txBody>
      </p:sp>
      <p:sp>
        <p:nvSpPr>
          <p:cNvPr id="418" name="Google Shape;418;g10eb0eebc76_0_325"/>
          <p:cNvSpPr txBox="1"/>
          <p:nvPr/>
        </p:nvSpPr>
        <p:spPr>
          <a:xfrm>
            <a:off x="4256689" y="3112778"/>
            <a:ext cx="20748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o-NO" sz="18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Hovedfunn 2</a:t>
            </a:r>
            <a:endParaRPr sz="1600"/>
          </a:p>
        </p:txBody>
      </p:sp>
      <p:sp>
        <p:nvSpPr>
          <p:cNvPr id="419" name="Google Shape;419;g10eb0eebc76_0_325"/>
          <p:cNvSpPr txBox="1"/>
          <p:nvPr/>
        </p:nvSpPr>
        <p:spPr>
          <a:xfrm>
            <a:off x="7861737" y="3112778"/>
            <a:ext cx="20748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o-NO" sz="18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Hovedfunn 3</a:t>
            </a:r>
            <a:endParaRPr sz="1600"/>
          </a:p>
        </p:txBody>
      </p:sp>
      <p:sp>
        <p:nvSpPr>
          <p:cNvPr id="420" name="Google Shape;420;g10eb0eebc76_0_325"/>
          <p:cNvSpPr txBox="1"/>
          <p:nvPr/>
        </p:nvSpPr>
        <p:spPr>
          <a:xfrm>
            <a:off x="521250" y="1893875"/>
            <a:ext cx="5856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Oppsummer innsikten deres så langt ved å formulere tre hovedfunn (eller flere hvis dere ønsker det). Poenget her er å trekke ut viktig læring som dere kan rette innsatsen mot i det videre arbeidet.</a:t>
            </a:r>
            <a:endParaRPr sz="16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0eb0eebc76_0_358"/>
          <p:cNvSpPr txBox="1"/>
          <p:nvPr/>
        </p:nvSpPr>
        <p:spPr>
          <a:xfrm>
            <a:off x="5048484" y="1633890"/>
            <a:ext cx="79512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no-NO" sz="3000" b="1">
                <a:latin typeface="Calibri"/>
                <a:ea typeface="Calibri"/>
                <a:cs typeface="Calibri"/>
                <a:sym typeface="Calibri"/>
              </a:rPr>
              <a:t>Spørsmål til r</a:t>
            </a:r>
            <a:r>
              <a:rPr lang="no-NO" sz="30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efleksjon </a:t>
            </a:r>
            <a:endParaRPr sz="30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10eb0eebc76_0_358"/>
          <p:cNvSpPr txBox="1"/>
          <p:nvPr/>
        </p:nvSpPr>
        <p:spPr>
          <a:xfrm>
            <a:off x="5048485" y="3179148"/>
            <a:ext cx="4619700" cy="4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2000"/>
              <a:buFont typeface="Arial"/>
              <a:buNone/>
            </a:pPr>
            <a:r>
              <a:rPr lang="no-N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Hvordan kan man bruke hovedfunnene for å sikre at man har en god løsning?  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highlight>
                <a:srgbClr val="F28A4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g10eb0eebc76_0_3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850" y="2095050"/>
            <a:ext cx="2335450" cy="23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Microsoft Office PowerPoint</Application>
  <PresentationFormat>Widescreen</PresentationFormat>
  <Paragraphs>74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6" baseType="lpstr">
      <vt:lpstr>Arial</vt:lpstr>
      <vt:lpstr>Open Sans</vt:lpstr>
      <vt:lpstr>Calibri</vt:lpstr>
      <vt:lpstr>Amatic SC</vt:lpstr>
      <vt:lpstr>Verdana</vt:lpstr>
      <vt:lpstr>Caveat</vt:lpstr>
      <vt:lpstr>Libre Franklin</vt:lpstr>
      <vt:lpstr>Office-tema</vt:lpstr>
      <vt:lpstr>Analysere innsikt og identifisere hovedfunn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revision>1</cp:revision>
  <dcterms:created xsi:type="dcterms:W3CDTF">2022-02-08T12:15:13Z</dcterms:created>
  <dcterms:modified xsi:type="dcterms:W3CDTF">2022-02-14T13:33:27Z</dcterms:modified>
</cp:coreProperties>
</file>