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N4IDbTmqXKlgDI7iSXA9PoRxB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368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e9bb8da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0e9bb8da5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0e9bb8da5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fdde9e4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0fdde9e4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0fdde9e45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e9bb8da5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0e9bb8da57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0e9bb8da57_0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e9bb8da57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0e9bb8da57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0e9bb8da57_0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de9715b3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10de9715b34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0de9715b34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e9bb8da57_0_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Plan for involvering </a:t>
            </a:r>
            <a:endParaRPr/>
          </a:p>
        </p:txBody>
      </p:sp>
      <p:sp>
        <p:nvSpPr>
          <p:cNvPr id="153" name="Google Shape;153;g10e9bb8da57_0_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Hvis dere allerede har identifisert hvem dere må/bør involvere i arbeidet, er det lurt å lage en involveringsplan. Uten en konkret plan blir arbeidet fort tilfeldig, og lett å skyve foran seg. Flere har en høy terskel for å gå ut og snakke med folk uten avtale, og det blir lett utsatt pga. andre andre viktige oppgaver.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Ta sats og lag en plan - hvem er det viktig å involvere når?</a:t>
            </a:r>
            <a:endParaRPr sz="1600"/>
          </a:p>
        </p:txBody>
      </p:sp>
      <p:pic>
        <p:nvPicPr>
          <p:cNvPr id="155" name="Google Shape;155;g10e9bb8da5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825" y="864350"/>
            <a:ext cx="3953149" cy="394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0e9bb8da57_0_0"/>
          <p:cNvSpPr txBox="1"/>
          <p:nvPr/>
        </p:nvSpPr>
        <p:spPr>
          <a:xfrm>
            <a:off x="545770" y="6192659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fdde9e45d_0_0"/>
          <p:cNvSpPr/>
          <p:nvPr/>
        </p:nvSpPr>
        <p:spPr>
          <a:xfrm>
            <a:off x="4633350" y="2251550"/>
            <a:ext cx="3395700" cy="3395700"/>
          </a:xfrm>
          <a:prstGeom prst="ellipse">
            <a:avLst/>
          </a:prstGeom>
          <a:solidFill>
            <a:srgbClr val="ADE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0fdde9e45d_0_0"/>
          <p:cNvSpPr/>
          <p:nvPr/>
        </p:nvSpPr>
        <p:spPr>
          <a:xfrm>
            <a:off x="5342200" y="3669300"/>
            <a:ext cx="1977900" cy="1977900"/>
          </a:xfrm>
          <a:prstGeom prst="ellipse">
            <a:avLst/>
          </a:prstGeom>
          <a:solidFill>
            <a:srgbClr val="C8E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0fdde9e45d_0_0"/>
          <p:cNvSpPr txBox="1"/>
          <p:nvPr/>
        </p:nvSpPr>
        <p:spPr>
          <a:xfrm>
            <a:off x="521259" y="309915"/>
            <a:ext cx="7242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>
              <a:highlight>
                <a:srgbClr val="FFFF00"/>
              </a:highligh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er flere måter å involvere på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0fdde9e45d_0_0"/>
          <p:cNvSpPr/>
          <p:nvPr/>
        </p:nvSpPr>
        <p:spPr>
          <a:xfrm>
            <a:off x="5748900" y="4482650"/>
            <a:ext cx="1164600" cy="1164600"/>
          </a:xfrm>
          <a:prstGeom prst="ellipse">
            <a:avLst/>
          </a:prstGeom>
          <a:solidFill>
            <a:srgbClr val="ECFB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g10fdde9e45d_0_0"/>
          <p:cNvCxnSpPr/>
          <p:nvPr/>
        </p:nvCxnSpPr>
        <p:spPr>
          <a:xfrm rot="10800000">
            <a:off x="6331175" y="1968800"/>
            <a:ext cx="0" cy="393720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g10fdde9e45d_0_0"/>
          <p:cNvSpPr txBox="1"/>
          <p:nvPr/>
        </p:nvSpPr>
        <p:spPr>
          <a:xfrm>
            <a:off x="5970725" y="4975750"/>
            <a:ext cx="29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Calibri"/>
                <a:ea typeface="Calibri"/>
                <a:cs typeface="Calibri"/>
                <a:sym typeface="Calibri"/>
              </a:rPr>
              <a:t>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0fdde9e45d_0_0"/>
          <p:cNvSpPr txBox="1"/>
          <p:nvPr/>
        </p:nvSpPr>
        <p:spPr>
          <a:xfrm>
            <a:off x="5933750" y="3944713"/>
            <a:ext cx="29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Calibri"/>
                <a:ea typeface="Calibri"/>
                <a:cs typeface="Calibri"/>
                <a:sym typeface="Calibri"/>
              </a:rPr>
              <a:t>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0fdde9e45d_0_0"/>
          <p:cNvSpPr txBox="1"/>
          <p:nvPr/>
        </p:nvSpPr>
        <p:spPr>
          <a:xfrm>
            <a:off x="5933750" y="2834688"/>
            <a:ext cx="29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Calibri"/>
                <a:ea typeface="Calibri"/>
                <a:cs typeface="Calibri"/>
                <a:sym typeface="Calibri"/>
              </a:rPr>
              <a:t>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0fdde9e45d_0_0"/>
          <p:cNvSpPr txBox="1"/>
          <p:nvPr/>
        </p:nvSpPr>
        <p:spPr>
          <a:xfrm>
            <a:off x="8497700" y="2456000"/>
            <a:ext cx="2865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Calibri"/>
                <a:ea typeface="Calibri"/>
                <a:cs typeface="Calibri"/>
                <a:sym typeface="Calibri"/>
              </a:rPr>
              <a:t>Samskape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(aktørene er med på å utvikle/utforme idéer, kan beslutte, gjennomføre og eie idéer, osv)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0fdde9e45d_0_0"/>
          <p:cNvSpPr txBox="1"/>
          <p:nvPr/>
        </p:nvSpPr>
        <p:spPr>
          <a:xfrm>
            <a:off x="8497700" y="3729163"/>
            <a:ext cx="2865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Calibri"/>
                <a:ea typeface="Calibri"/>
                <a:cs typeface="Calibri"/>
                <a:sym typeface="Calibri"/>
              </a:rPr>
              <a:t>Spørre eller ha dialog med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(dybdeintervjuer, fokusgrupper, spørreskjema, observasjon, osv)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0fdde9e45d_0_0"/>
          <p:cNvSpPr txBox="1"/>
          <p:nvPr/>
        </p:nvSpPr>
        <p:spPr>
          <a:xfrm>
            <a:off x="8497700" y="4652500"/>
            <a:ext cx="3001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Calibri"/>
                <a:ea typeface="Calibri"/>
                <a:cs typeface="Calibri"/>
                <a:sym typeface="Calibri"/>
              </a:rPr>
              <a:t>Informere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(sende e-poster med informasjon, publisere informasjon på digitale kanaler, oppdatere om prosessen, osv.)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0fdde9e45d_0_0"/>
          <p:cNvSpPr txBox="1"/>
          <p:nvPr/>
        </p:nvSpPr>
        <p:spPr>
          <a:xfrm>
            <a:off x="6444900" y="1910425"/>
            <a:ext cx="286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Høy innflytelse på arbeidet </a:t>
            </a:r>
            <a:endParaRPr sz="1100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0fdde9e45d_0_0"/>
          <p:cNvSpPr txBox="1"/>
          <p:nvPr/>
        </p:nvSpPr>
        <p:spPr>
          <a:xfrm>
            <a:off x="6444900" y="5647250"/>
            <a:ext cx="286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Lav innflytelse på arbeidet </a:t>
            </a:r>
            <a:endParaRPr sz="1100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g10fdde9e45d_0_0"/>
          <p:cNvCxnSpPr/>
          <p:nvPr/>
        </p:nvCxnSpPr>
        <p:spPr>
          <a:xfrm>
            <a:off x="6488300" y="3034800"/>
            <a:ext cx="1977900" cy="0"/>
          </a:xfrm>
          <a:prstGeom prst="straightConnector1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g10fdde9e45d_0_0"/>
          <p:cNvCxnSpPr/>
          <p:nvPr/>
        </p:nvCxnSpPr>
        <p:spPr>
          <a:xfrm>
            <a:off x="6488300" y="4144825"/>
            <a:ext cx="1977900" cy="0"/>
          </a:xfrm>
          <a:prstGeom prst="straightConnector1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g10fdde9e45d_0_0"/>
          <p:cNvCxnSpPr/>
          <p:nvPr/>
        </p:nvCxnSpPr>
        <p:spPr>
          <a:xfrm>
            <a:off x="6488300" y="5175850"/>
            <a:ext cx="1977900" cy="0"/>
          </a:xfrm>
          <a:prstGeom prst="straightConnector1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g10fdde9e45d_0_0"/>
          <p:cNvSpPr txBox="1"/>
          <p:nvPr/>
        </p:nvSpPr>
        <p:spPr>
          <a:xfrm>
            <a:off x="4898550" y="6081600"/>
            <a:ext cx="28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Tegning basert på “Innflytelsesirkelen modell” utviklet ved KMD, Veileder - Medvirkning i planlegging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0fdde9e45d_0_0"/>
          <p:cNvSpPr txBox="1"/>
          <p:nvPr/>
        </p:nvSpPr>
        <p:spPr>
          <a:xfrm>
            <a:off x="521250" y="2000675"/>
            <a:ext cx="35454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finnes flere ulike måter å involvere andre aktører i eget arbeid. Hvordan dere velger å involvere noen er avhengig av både hva som er formålet med samarbeidet, og hvor mye innflytelse dere ønsker at de involverte aktørene skal ha i arbeidet.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e9bb8da57_0_190"/>
          <p:cNvSpPr txBox="1"/>
          <p:nvPr/>
        </p:nvSpPr>
        <p:spPr>
          <a:xfrm>
            <a:off x="521259" y="309915"/>
            <a:ext cx="7242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plan for involvering og samskaping</a:t>
            </a:r>
            <a:endParaRPr sz="3000"/>
          </a:p>
        </p:txBody>
      </p:sp>
      <p:sp>
        <p:nvSpPr>
          <p:cNvPr id="186" name="Google Shape;186;g10e9bb8da57_0_190"/>
          <p:cNvSpPr txBox="1"/>
          <p:nvPr/>
        </p:nvSpPr>
        <p:spPr>
          <a:xfrm>
            <a:off x="521259" y="2000673"/>
            <a:ext cx="43881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 kartleggingen av relevante aktører -</a:t>
            </a:r>
            <a:r>
              <a:rPr lang="no-NO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hvem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vil dere involvere </a:t>
            </a:r>
            <a:r>
              <a:rPr lang="no-NO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når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og</a:t>
            </a:r>
            <a:r>
              <a:rPr lang="no-NO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hvordan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(gi informasjon, ha dialog eller samskape)?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/>
          </a:p>
          <a:p>
            <a:pPr marL="4572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aktører bør dere ta kontakt med først?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Hvem tenker dere å involvere i løpet av det første halvåret/året?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Hvem er det viktig å involvere på lang sikt?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Fyll inn malen på neste side. 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600"/>
          </a:p>
        </p:txBody>
      </p:sp>
      <p:sp>
        <p:nvSpPr>
          <p:cNvPr id="187" name="Google Shape;187;g10e9bb8da57_0_190"/>
          <p:cNvSpPr txBox="1"/>
          <p:nvPr/>
        </p:nvSpPr>
        <p:spPr>
          <a:xfrm>
            <a:off x="10099675" y="5286750"/>
            <a:ext cx="165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Jobb i malen på neste side. </a:t>
            </a:r>
            <a:endParaRPr sz="10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10e9bb8da57_0_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625" y="2067875"/>
            <a:ext cx="5767501" cy="3218874"/>
          </a:xfrm>
          <a:prstGeom prst="rect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e9bb8da57_0_197"/>
          <p:cNvSpPr/>
          <p:nvPr/>
        </p:nvSpPr>
        <p:spPr>
          <a:xfrm>
            <a:off x="872148" y="1680731"/>
            <a:ext cx="15168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0e9bb8da57_0_197"/>
          <p:cNvSpPr/>
          <p:nvPr/>
        </p:nvSpPr>
        <p:spPr>
          <a:xfrm>
            <a:off x="872148" y="3251790"/>
            <a:ext cx="15168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0e9bb8da57_0_197"/>
          <p:cNvSpPr/>
          <p:nvPr/>
        </p:nvSpPr>
        <p:spPr>
          <a:xfrm>
            <a:off x="872148" y="4822849"/>
            <a:ext cx="15168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0e9bb8da57_0_197"/>
          <p:cNvSpPr txBox="1"/>
          <p:nvPr/>
        </p:nvSpPr>
        <p:spPr>
          <a:xfrm>
            <a:off x="555764" y="309915"/>
            <a:ext cx="55746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Involveringsplan</a:t>
            </a:r>
            <a:endParaRPr sz="3000"/>
          </a:p>
        </p:txBody>
      </p:sp>
      <p:sp>
        <p:nvSpPr>
          <p:cNvPr id="198" name="Google Shape;198;g10e9bb8da57_0_197"/>
          <p:cNvSpPr txBox="1"/>
          <p:nvPr/>
        </p:nvSpPr>
        <p:spPr>
          <a:xfrm>
            <a:off x="775164" y="1229927"/>
            <a:ext cx="219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Første steg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0e9bb8da57_0_197"/>
          <p:cNvSpPr txBox="1"/>
          <p:nvPr/>
        </p:nvSpPr>
        <p:spPr>
          <a:xfrm rot="-5400000">
            <a:off x="-50900" y="5391319"/>
            <a:ext cx="1491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200"/>
              <a:buFont typeface="Calibri"/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Informere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g10e9bb8da57_0_197"/>
          <p:cNvSpPr txBox="1"/>
          <p:nvPr/>
        </p:nvSpPr>
        <p:spPr>
          <a:xfrm rot="-5400000">
            <a:off x="-96045" y="3825109"/>
            <a:ext cx="15711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200"/>
              <a:buFont typeface="Calibri"/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Spørre eller ha dialog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0e9bb8da57_0_197"/>
          <p:cNvSpPr txBox="1"/>
          <p:nvPr/>
        </p:nvSpPr>
        <p:spPr>
          <a:xfrm rot="-5400000">
            <a:off x="-56449" y="2254756"/>
            <a:ext cx="14916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200"/>
              <a:buFont typeface="Calibri"/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Samskape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g10e9bb8da57_0_197"/>
          <p:cNvSpPr txBox="1"/>
          <p:nvPr/>
        </p:nvSpPr>
        <p:spPr>
          <a:xfrm>
            <a:off x="2388870" y="1216071"/>
            <a:ext cx="39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løpet av neste halvår/år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g10e9bb8da57_0_197"/>
          <p:cNvSpPr txBox="1"/>
          <p:nvPr/>
        </p:nvSpPr>
        <p:spPr>
          <a:xfrm>
            <a:off x="8226978" y="1214748"/>
            <a:ext cx="291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lang sikt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g10e9bb8da57_0_197"/>
          <p:cNvSpPr/>
          <p:nvPr/>
        </p:nvSpPr>
        <p:spPr>
          <a:xfrm>
            <a:off x="8300719" y="1680731"/>
            <a:ext cx="32427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0e9bb8da57_0_197"/>
          <p:cNvSpPr/>
          <p:nvPr/>
        </p:nvSpPr>
        <p:spPr>
          <a:xfrm>
            <a:off x="8300719" y="3251790"/>
            <a:ext cx="32427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0e9bb8da57_0_197"/>
          <p:cNvSpPr/>
          <p:nvPr/>
        </p:nvSpPr>
        <p:spPr>
          <a:xfrm>
            <a:off x="8300719" y="4822849"/>
            <a:ext cx="32427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0e9bb8da57_0_197"/>
          <p:cNvSpPr/>
          <p:nvPr/>
        </p:nvSpPr>
        <p:spPr>
          <a:xfrm>
            <a:off x="2446986" y="1680731"/>
            <a:ext cx="57801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0e9bb8da57_0_197"/>
          <p:cNvSpPr/>
          <p:nvPr/>
        </p:nvSpPr>
        <p:spPr>
          <a:xfrm>
            <a:off x="2446986" y="3251790"/>
            <a:ext cx="57801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0e9bb8da57_0_197"/>
          <p:cNvSpPr/>
          <p:nvPr/>
        </p:nvSpPr>
        <p:spPr>
          <a:xfrm>
            <a:off x="2446986" y="4822849"/>
            <a:ext cx="57801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g10e9bb8da57_0_197"/>
          <p:cNvCxnSpPr/>
          <p:nvPr/>
        </p:nvCxnSpPr>
        <p:spPr>
          <a:xfrm>
            <a:off x="872147" y="1532650"/>
            <a:ext cx="1516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g10e9bb8da57_0_197"/>
          <p:cNvCxnSpPr/>
          <p:nvPr/>
        </p:nvCxnSpPr>
        <p:spPr>
          <a:xfrm>
            <a:off x="2446986" y="1532650"/>
            <a:ext cx="5780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g10e9bb8da57_0_197"/>
          <p:cNvCxnSpPr/>
          <p:nvPr/>
        </p:nvCxnSpPr>
        <p:spPr>
          <a:xfrm>
            <a:off x="8300719" y="1532650"/>
            <a:ext cx="32427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3" name="Google Shape;213;g10e9bb8da57_0_197"/>
          <p:cNvSpPr/>
          <p:nvPr/>
        </p:nvSpPr>
        <p:spPr>
          <a:xfrm>
            <a:off x="4768775" y="1888321"/>
            <a:ext cx="915300" cy="8865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 butikk/kafe. Invitere dem til å lage målbilde for arbeidet sammen med oss.</a:t>
            </a:r>
            <a:endParaRPr/>
          </a:p>
        </p:txBody>
      </p:sp>
      <p:sp>
        <p:nvSpPr>
          <p:cNvPr id="214" name="Google Shape;214;g10e9bb8da57_0_197"/>
          <p:cNvSpPr/>
          <p:nvPr/>
        </p:nvSpPr>
        <p:spPr>
          <a:xfrm>
            <a:off x="5124352" y="3429000"/>
            <a:ext cx="971700" cy="941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her...</a:t>
            </a:r>
            <a:endParaRPr/>
          </a:p>
        </p:txBody>
      </p:sp>
      <p:sp>
        <p:nvSpPr>
          <p:cNvPr id="215" name="Google Shape;215;g10e9bb8da57_0_197"/>
          <p:cNvSpPr/>
          <p:nvPr/>
        </p:nvSpPr>
        <p:spPr>
          <a:xfrm>
            <a:off x="3675654" y="4925330"/>
            <a:ext cx="971700" cy="941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Seniorer +65. Invitere flere til workshop</a:t>
            </a:r>
            <a:endParaRPr/>
          </a:p>
        </p:txBody>
      </p:sp>
      <p:sp>
        <p:nvSpPr>
          <p:cNvPr id="216" name="Google Shape;216;g10e9bb8da57_0_197"/>
          <p:cNvSpPr/>
          <p:nvPr/>
        </p:nvSpPr>
        <p:spPr>
          <a:xfrm>
            <a:off x="1175831" y="1963482"/>
            <a:ext cx="971700" cy="9411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Fylkeskommune. Viktig å forankre før sommer</a:t>
            </a:r>
            <a:endParaRPr/>
          </a:p>
        </p:txBody>
      </p:sp>
      <p:sp>
        <p:nvSpPr>
          <p:cNvPr id="217" name="Google Shape;217;g10e9bb8da57_0_197"/>
          <p:cNvSpPr/>
          <p:nvPr/>
        </p:nvSpPr>
        <p:spPr>
          <a:xfrm>
            <a:off x="872147" y="6438113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Næringslivet</a:t>
            </a:r>
            <a:endParaRPr/>
          </a:p>
        </p:txBody>
      </p:sp>
      <p:sp>
        <p:nvSpPr>
          <p:cNvPr id="218" name="Google Shape;218;g10e9bb8da57_0_197"/>
          <p:cNvSpPr/>
          <p:nvPr/>
        </p:nvSpPr>
        <p:spPr>
          <a:xfrm>
            <a:off x="1764750" y="6438113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Tredje sektor</a:t>
            </a:r>
            <a:endParaRPr/>
          </a:p>
        </p:txBody>
      </p:sp>
      <p:sp>
        <p:nvSpPr>
          <p:cNvPr id="219" name="Google Shape;219;g10e9bb8da57_0_197"/>
          <p:cNvSpPr/>
          <p:nvPr/>
        </p:nvSpPr>
        <p:spPr>
          <a:xfrm>
            <a:off x="2657353" y="6438113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Offentlig sektor</a:t>
            </a:r>
            <a:endParaRPr/>
          </a:p>
        </p:txBody>
      </p:sp>
      <p:sp>
        <p:nvSpPr>
          <p:cNvPr id="220" name="Google Shape;220;g10e9bb8da57_0_197"/>
          <p:cNvSpPr/>
          <p:nvPr/>
        </p:nvSpPr>
        <p:spPr>
          <a:xfrm>
            <a:off x="3549956" y="6438113"/>
            <a:ext cx="2192400" cy="2919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Sivilsamfunnet (seniorer og innbyggere)</a:t>
            </a:r>
            <a:endParaRPr/>
          </a:p>
        </p:txBody>
      </p:sp>
      <p:sp>
        <p:nvSpPr>
          <p:cNvPr id="221" name="Google Shape;221;g10e9bb8da57_0_197"/>
          <p:cNvSpPr/>
          <p:nvPr/>
        </p:nvSpPr>
        <p:spPr>
          <a:xfrm>
            <a:off x="8582954" y="1987588"/>
            <a:ext cx="915300" cy="8865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her...</a:t>
            </a:r>
            <a:endParaRPr/>
          </a:p>
        </p:txBody>
      </p:sp>
      <p:sp>
        <p:nvSpPr>
          <p:cNvPr id="222" name="Google Shape;222;g10e9bb8da57_0_197"/>
          <p:cNvSpPr/>
          <p:nvPr/>
        </p:nvSpPr>
        <p:spPr>
          <a:xfrm>
            <a:off x="8991756" y="4964719"/>
            <a:ext cx="971700" cy="941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her...</a:t>
            </a:r>
            <a:endParaRPr/>
          </a:p>
        </p:txBody>
      </p:sp>
      <p:sp>
        <p:nvSpPr>
          <p:cNvPr id="223" name="Google Shape;223;g10e9bb8da57_0_197"/>
          <p:cNvSpPr/>
          <p:nvPr/>
        </p:nvSpPr>
        <p:spPr>
          <a:xfrm>
            <a:off x="6333705" y="4925330"/>
            <a:ext cx="971700" cy="941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her...</a:t>
            </a:r>
            <a:endParaRPr/>
          </a:p>
        </p:txBody>
      </p:sp>
      <p:sp>
        <p:nvSpPr>
          <p:cNvPr id="224" name="Google Shape;224;g10e9bb8da57_0_197"/>
          <p:cNvSpPr/>
          <p:nvPr/>
        </p:nvSpPr>
        <p:spPr>
          <a:xfrm>
            <a:off x="3596661" y="3526509"/>
            <a:ext cx="971700" cy="9411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de9715b34_0_152"/>
          <p:cNvSpPr txBox="1"/>
          <p:nvPr/>
        </p:nvSpPr>
        <p:spPr>
          <a:xfrm>
            <a:off x="555764" y="309915"/>
            <a:ext cx="55746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no-NO" sz="3000" b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Eksempel på en involveringsplan</a:t>
            </a:r>
            <a:endParaRPr sz="3000">
              <a:solidFill>
                <a:srgbClr val="47AAA2"/>
              </a:solidFill>
            </a:endParaRPr>
          </a:p>
        </p:txBody>
      </p:sp>
      <p:sp>
        <p:nvSpPr>
          <p:cNvPr id="231" name="Google Shape;231;g10de9715b34_0_152"/>
          <p:cNvSpPr txBox="1"/>
          <p:nvPr/>
        </p:nvSpPr>
        <p:spPr>
          <a:xfrm>
            <a:off x="775164" y="1229927"/>
            <a:ext cx="219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Første steg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0de9715b34_0_152"/>
          <p:cNvSpPr txBox="1"/>
          <p:nvPr/>
        </p:nvSpPr>
        <p:spPr>
          <a:xfrm>
            <a:off x="2388870" y="1216071"/>
            <a:ext cx="39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løpet av neste halvår/år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" name="Google Shape;233;g10de9715b34_0_152"/>
          <p:cNvSpPr txBox="1"/>
          <p:nvPr/>
        </p:nvSpPr>
        <p:spPr>
          <a:xfrm>
            <a:off x="8226978" y="1214748"/>
            <a:ext cx="291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lang sikt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34" name="Google Shape;234;g10de9715b34_0_152"/>
          <p:cNvCxnSpPr/>
          <p:nvPr/>
        </p:nvCxnSpPr>
        <p:spPr>
          <a:xfrm>
            <a:off x="872147" y="1532650"/>
            <a:ext cx="1516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g10de9715b34_0_152"/>
          <p:cNvCxnSpPr/>
          <p:nvPr/>
        </p:nvCxnSpPr>
        <p:spPr>
          <a:xfrm>
            <a:off x="2446986" y="1532650"/>
            <a:ext cx="5780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g10de9715b34_0_152"/>
          <p:cNvCxnSpPr/>
          <p:nvPr/>
        </p:nvCxnSpPr>
        <p:spPr>
          <a:xfrm>
            <a:off x="8300719" y="1532650"/>
            <a:ext cx="32427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g10de9715b34_0_152"/>
          <p:cNvSpPr/>
          <p:nvPr/>
        </p:nvSpPr>
        <p:spPr>
          <a:xfrm>
            <a:off x="872148" y="1680731"/>
            <a:ext cx="15168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0de9715b34_0_152"/>
          <p:cNvSpPr/>
          <p:nvPr/>
        </p:nvSpPr>
        <p:spPr>
          <a:xfrm>
            <a:off x="872148" y="3251790"/>
            <a:ext cx="15168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0de9715b34_0_152"/>
          <p:cNvSpPr/>
          <p:nvPr/>
        </p:nvSpPr>
        <p:spPr>
          <a:xfrm>
            <a:off x="872148" y="4822849"/>
            <a:ext cx="15168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0de9715b34_0_152"/>
          <p:cNvSpPr txBox="1"/>
          <p:nvPr/>
        </p:nvSpPr>
        <p:spPr>
          <a:xfrm rot="-5400000">
            <a:off x="-50900" y="5391319"/>
            <a:ext cx="1491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200"/>
              <a:buFont typeface="Calibri"/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Informere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g10de9715b34_0_152"/>
          <p:cNvSpPr txBox="1"/>
          <p:nvPr/>
        </p:nvSpPr>
        <p:spPr>
          <a:xfrm rot="-5400000">
            <a:off x="-96045" y="3825109"/>
            <a:ext cx="15711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200"/>
              <a:buFont typeface="Calibri"/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Spørre eller ha dialog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0de9715b34_0_152"/>
          <p:cNvSpPr txBox="1"/>
          <p:nvPr/>
        </p:nvSpPr>
        <p:spPr>
          <a:xfrm rot="-5400000">
            <a:off x="-56449" y="2254756"/>
            <a:ext cx="14916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1200"/>
              <a:buFont typeface="Calibri"/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Samskape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g10de9715b34_0_152"/>
          <p:cNvSpPr/>
          <p:nvPr/>
        </p:nvSpPr>
        <p:spPr>
          <a:xfrm>
            <a:off x="8300719" y="1680731"/>
            <a:ext cx="32427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0de9715b34_0_152"/>
          <p:cNvSpPr/>
          <p:nvPr/>
        </p:nvSpPr>
        <p:spPr>
          <a:xfrm>
            <a:off x="8300719" y="3251790"/>
            <a:ext cx="32427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0de9715b34_0_152"/>
          <p:cNvSpPr/>
          <p:nvPr/>
        </p:nvSpPr>
        <p:spPr>
          <a:xfrm>
            <a:off x="8300719" y="4822849"/>
            <a:ext cx="32427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0de9715b34_0_152"/>
          <p:cNvSpPr/>
          <p:nvPr/>
        </p:nvSpPr>
        <p:spPr>
          <a:xfrm>
            <a:off x="2446986" y="1680731"/>
            <a:ext cx="57801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0de9715b34_0_152"/>
          <p:cNvSpPr/>
          <p:nvPr/>
        </p:nvSpPr>
        <p:spPr>
          <a:xfrm>
            <a:off x="2446986" y="3251790"/>
            <a:ext cx="57801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0de9715b34_0_152"/>
          <p:cNvSpPr/>
          <p:nvPr/>
        </p:nvSpPr>
        <p:spPr>
          <a:xfrm>
            <a:off x="2446986" y="4822849"/>
            <a:ext cx="5780100" cy="1491600"/>
          </a:xfrm>
          <a:prstGeom prst="rect">
            <a:avLst/>
          </a:prstGeom>
          <a:solidFill>
            <a:srgbClr val="47AAA2">
              <a:alpha val="98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0de9715b34_0_152"/>
          <p:cNvSpPr/>
          <p:nvPr/>
        </p:nvSpPr>
        <p:spPr>
          <a:xfrm>
            <a:off x="1943025" y="5397754"/>
            <a:ext cx="445500" cy="4866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 næringsforening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0de9715b34_0_152"/>
          <p:cNvSpPr/>
          <p:nvPr/>
        </p:nvSpPr>
        <p:spPr>
          <a:xfrm>
            <a:off x="3454825" y="2244062"/>
            <a:ext cx="971700" cy="8694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Kulturlagene</a:t>
            </a:r>
            <a:endParaRPr/>
          </a:p>
        </p:txBody>
      </p:sp>
      <p:sp>
        <p:nvSpPr>
          <p:cNvPr id="251" name="Google Shape;251;g10de9715b34_0_152"/>
          <p:cNvSpPr/>
          <p:nvPr/>
        </p:nvSpPr>
        <p:spPr>
          <a:xfrm>
            <a:off x="2451150" y="2290325"/>
            <a:ext cx="971700" cy="7734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Seniorer med ulik kompetanse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0de9715b34_0_152"/>
          <p:cNvSpPr/>
          <p:nvPr/>
        </p:nvSpPr>
        <p:spPr>
          <a:xfrm>
            <a:off x="864681" y="4827332"/>
            <a:ext cx="971700" cy="9411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 kommune , ved kommunallederne/ rådmannens ledermøte</a:t>
            </a:r>
            <a:endParaRPr/>
          </a:p>
        </p:txBody>
      </p:sp>
      <p:sp>
        <p:nvSpPr>
          <p:cNvPr id="253" name="Google Shape;253;g10de9715b34_0_152"/>
          <p:cNvSpPr/>
          <p:nvPr/>
        </p:nvSpPr>
        <p:spPr>
          <a:xfrm>
            <a:off x="872147" y="6438113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Næringslivet</a:t>
            </a:r>
            <a:endParaRPr/>
          </a:p>
        </p:txBody>
      </p:sp>
      <p:sp>
        <p:nvSpPr>
          <p:cNvPr id="254" name="Google Shape;254;g10de9715b34_0_152"/>
          <p:cNvSpPr/>
          <p:nvPr/>
        </p:nvSpPr>
        <p:spPr>
          <a:xfrm>
            <a:off x="1764750" y="6438113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Tredje sektor</a:t>
            </a:r>
            <a:endParaRPr/>
          </a:p>
        </p:txBody>
      </p:sp>
      <p:sp>
        <p:nvSpPr>
          <p:cNvPr id="255" name="Google Shape;255;g10de9715b34_0_152"/>
          <p:cNvSpPr/>
          <p:nvPr/>
        </p:nvSpPr>
        <p:spPr>
          <a:xfrm>
            <a:off x="2657353" y="6438113"/>
            <a:ext cx="853200" cy="2919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Offentlig sektor</a:t>
            </a:r>
            <a:endParaRPr/>
          </a:p>
        </p:txBody>
      </p:sp>
      <p:sp>
        <p:nvSpPr>
          <p:cNvPr id="256" name="Google Shape;256;g10de9715b34_0_152"/>
          <p:cNvSpPr/>
          <p:nvPr/>
        </p:nvSpPr>
        <p:spPr>
          <a:xfrm>
            <a:off x="3577170" y="6438113"/>
            <a:ext cx="2192400" cy="2919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Sivilsamfunnet (seniorer og innbyggere)</a:t>
            </a:r>
            <a:endParaRPr/>
          </a:p>
        </p:txBody>
      </p:sp>
      <p:sp>
        <p:nvSpPr>
          <p:cNvPr id="257" name="Google Shape;257;g10de9715b34_0_152"/>
          <p:cNvSpPr/>
          <p:nvPr/>
        </p:nvSpPr>
        <p:spPr>
          <a:xfrm>
            <a:off x="1767318" y="5886449"/>
            <a:ext cx="654000" cy="426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Kulturlagene</a:t>
            </a:r>
            <a:endParaRPr/>
          </a:p>
        </p:txBody>
      </p:sp>
      <p:sp>
        <p:nvSpPr>
          <p:cNvPr id="258" name="Google Shape;258;g10de9715b34_0_152"/>
          <p:cNvSpPr/>
          <p:nvPr/>
        </p:nvSpPr>
        <p:spPr>
          <a:xfrm>
            <a:off x="2444675" y="3251453"/>
            <a:ext cx="1169400" cy="4866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 næringsforening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0de9715b34_0_152"/>
          <p:cNvSpPr/>
          <p:nvPr/>
        </p:nvSpPr>
        <p:spPr>
          <a:xfrm>
            <a:off x="903718" y="5784849"/>
            <a:ext cx="825600" cy="528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Lag/ foreninger som er aktuelle</a:t>
            </a:r>
            <a:endParaRPr/>
          </a:p>
        </p:txBody>
      </p:sp>
      <p:sp>
        <p:nvSpPr>
          <p:cNvPr id="260" name="Google Shape;260;g10de9715b34_0_152"/>
          <p:cNvSpPr/>
          <p:nvPr/>
        </p:nvSpPr>
        <p:spPr>
          <a:xfrm>
            <a:off x="1861631" y="4871781"/>
            <a:ext cx="527100" cy="2553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Statsforv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0de9715b34_0_152"/>
          <p:cNvSpPr/>
          <p:nvPr/>
        </p:nvSpPr>
        <p:spPr>
          <a:xfrm>
            <a:off x="1874331" y="5157531"/>
            <a:ext cx="425400" cy="2424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TFFK</a:t>
            </a:r>
            <a:endParaRPr/>
          </a:p>
        </p:txBody>
      </p:sp>
      <p:sp>
        <p:nvSpPr>
          <p:cNvPr id="262" name="Google Shape;262;g10de9715b34_0_152"/>
          <p:cNvSpPr/>
          <p:nvPr/>
        </p:nvSpPr>
        <p:spPr>
          <a:xfrm>
            <a:off x="3706737" y="3251452"/>
            <a:ext cx="1169400" cy="4866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Bedrifter tilknyttet aktivitetsverksted</a:t>
            </a:r>
            <a:endParaRPr/>
          </a:p>
        </p:txBody>
      </p:sp>
      <p:sp>
        <p:nvSpPr>
          <p:cNvPr id="263" name="Google Shape;263;g10de9715b34_0_152"/>
          <p:cNvSpPr/>
          <p:nvPr/>
        </p:nvSpPr>
        <p:spPr>
          <a:xfrm>
            <a:off x="2481373" y="3806666"/>
            <a:ext cx="856200" cy="3381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Matbutikker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0de9715b34_0_152"/>
          <p:cNvSpPr/>
          <p:nvPr/>
        </p:nvSpPr>
        <p:spPr>
          <a:xfrm>
            <a:off x="3507225" y="1702012"/>
            <a:ext cx="825600" cy="4866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Lag/ foreninger som er aktuelle</a:t>
            </a:r>
            <a:endParaRPr/>
          </a:p>
        </p:txBody>
      </p:sp>
      <p:sp>
        <p:nvSpPr>
          <p:cNvPr id="265" name="Google Shape;265;g10de9715b34_0_152"/>
          <p:cNvSpPr/>
          <p:nvPr/>
        </p:nvSpPr>
        <p:spPr>
          <a:xfrm>
            <a:off x="3391371" y="3808133"/>
            <a:ext cx="856200" cy="3381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Hud og hår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0de9715b34_0_152"/>
          <p:cNvSpPr/>
          <p:nvPr/>
        </p:nvSpPr>
        <p:spPr>
          <a:xfrm>
            <a:off x="4292193" y="3851827"/>
            <a:ext cx="1188300" cy="8694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TFFK: 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Samferdsel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Videregående oppl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Tannhelse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0de9715b34_0_152"/>
          <p:cNvSpPr/>
          <p:nvPr/>
        </p:nvSpPr>
        <p:spPr>
          <a:xfrm>
            <a:off x="3285751" y="4287886"/>
            <a:ext cx="9186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Pasientreiser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0de9715b34_0_152"/>
          <p:cNvSpPr/>
          <p:nvPr/>
        </p:nvSpPr>
        <p:spPr>
          <a:xfrm>
            <a:off x="4937476" y="3261490"/>
            <a:ext cx="856200" cy="3381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Turistinformasj.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0de9715b34_0_152"/>
          <p:cNvSpPr/>
          <p:nvPr/>
        </p:nvSpPr>
        <p:spPr>
          <a:xfrm>
            <a:off x="5538091" y="4240562"/>
            <a:ext cx="1188300" cy="4944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Universitetet (UIT)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Campus Alta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0de9715b34_0_152"/>
          <p:cNvSpPr/>
          <p:nvPr/>
        </p:nvSpPr>
        <p:spPr>
          <a:xfrm>
            <a:off x="4371141" y="1716408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LHL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0de9715b34_0_152"/>
          <p:cNvSpPr/>
          <p:nvPr/>
        </p:nvSpPr>
        <p:spPr>
          <a:xfrm>
            <a:off x="4459137" y="2139928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Røde kors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0de9715b34_0_152"/>
          <p:cNvSpPr/>
          <p:nvPr/>
        </p:nvSpPr>
        <p:spPr>
          <a:xfrm>
            <a:off x="4489801" y="2553864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Bygde/ grendelag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0de9715b34_0_152"/>
          <p:cNvSpPr/>
          <p:nvPr/>
        </p:nvSpPr>
        <p:spPr>
          <a:xfrm>
            <a:off x="5592488" y="1720778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Ungdomsrådet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0de9715b34_0_152"/>
          <p:cNvSpPr/>
          <p:nvPr/>
        </p:nvSpPr>
        <p:spPr>
          <a:xfrm>
            <a:off x="5668369" y="2142789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Idrettslag</a:t>
            </a:r>
            <a:endParaRPr/>
          </a:p>
        </p:txBody>
      </p:sp>
      <p:sp>
        <p:nvSpPr>
          <p:cNvPr id="275" name="Google Shape;275;g10de9715b34_0_152"/>
          <p:cNvSpPr/>
          <p:nvPr/>
        </p:nvSpPr>
        <p:spPr>
          <a:xfrm>
            <a:off x="5840942" y="3256714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Familierådgivning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0de9715b34_0_152"/>
          <p:cNvSpPr/>
          <p:nvPr/>
        </p:nvSpPr>
        <p:spPr>
          <a:xfrm>
            <a:off x="5506643" y="3654292"/>
            <a:ext cx="1188300" cy="2958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Kommunale koordinatorer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0de9715b34_0_152"/>
          <p:cNvSpPr/>
          <p:nvPr/>
        </p:nvSpPr>
        <p:spPr>
          <a:xfrm>
            <a:off x="7110751" y="3252000"/>
            <a:ext cx="1110900" cy="2958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Syns/ hørsels kont</a:t>
            </a:r>
            <a:r>
              <a:rPr lang="no-NO"/>
              <a:t>.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0de9715b34_0_152"/>
          <p:cNvSpPr/>
          <p:nvPr/>
        </p:nvSpPr>
        <p:spPr>
          <a:xfrm>
            <a:off x="5665938" y="2554968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Turlaget/ DNT</a:t>
            </a:r>
            <a:endParaRPr/>
          </a:p>
        </p:txBody>
      </p:sp>
      <p:sp>
        <p:nvSpPr>
          <p:cNvPr id="279" name="Google Shape;279;g10de9715b34_0_152"/>
          <p:cNvSpPr/>
          <p:nvPr/>
        </p:nvSpPr>
        <p:spPr>
          <a:xfrm>
            <a:off x="6874949" y="2553723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NKS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0de9715b34_0_152"/>
          <p:cNvSpPr/>
          <p:nvPr/>
        </p:nvSpPr>
        <p:spPr>
          <a:xfrm>
            <a:off x="6873262" y="1715706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Pensjonistforeningen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0de9715b34_0_152"/>
          <p:cNvSpPr/>
          <p:nvPr/>
        </p:nvSpPr>
        <p:spPr>
          <a:xfrm>
            <a:off x="6870448" y="2130564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Nasjonalfor FH</a:t>
            </a:r>
            <a:endParaRPr/>
          </a:p>
        </p:txBody>
      </p:sp>
      <p:sp>
        <p:nvSpPr>
          <p:cNvPr id="282" name="Google Shape;282;g10de9715b34_0_152"/>
          <p:cNvSpPr/>
          <p:nvPr/>
        </p:nvSpPr>
        <p:spPr>
          <a:xfrm>
            <a:off x="7032012" y="3562029"/>
            <a:ext cx="113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Veiledningssenteret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0de9715b34_0_152"/>
          <p:cNvSpPr/>
          <p:nvPr/>
        </p:nvSpPr>
        <p:spPr>
          <a:xfrm>
            <a:off x="7033215" y="3946875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Råd for lik/ funksj.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0de9715b34_0_152"/>
          <p:cNvSpPr/>
          <p:nvPr/>
        </p:nvSpPr>
        <p:spPr>
          <a:xfrm>
            <a:off x="7000581" y="4319235"/>
            <a:ext cx="1188300" cy="3402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Eldrerådet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0de9715b34_0_152"/>
          <p:cNvSpPr/>
          <p:nvPr/>
        </p:nvSpPr>
        <p:spPr>
          <a:xfrm>
            <a:off x="8353699" y="1697246"/>
            <a:ext cx="916200" cy="345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Seniorer med ulik kompetanse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0de9715b34_0_152"/>
          <p:cNvSpPr/>
          <p:nvPr/>
        </p:nvSpPr>
        <p:spPr>
          <a:xfrm>
            <a:off x="8302550" y="2108452"/>
            <a:ext cx="1018500" cy="383400"/>
          </a:xfrm>
          <a:prstGeom prst="roundRect">
            <a:avLst>
              <a:gd name="adj" fmla="val 16667"/>
            </a:avLst>
          </a:prstGeom>
          <a:solidFill>
            <a:srgbClr val="6B4796">
              <a:alpha val="298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Bedrifter tilknyttet aktivitetsverksted</a:t>
            </a:r>
            <a:endParaRPr/>
          </a:p>
        </p:txBody>
      </p:sp>
      <p:sp>
        <p:nvSpPr>
          <p:cNvPr id="287" name="Google Shape;287;g10de9715b34_0_152"/>
          <p:cNvSpPr/>
          <p:nvPr/>
        </p:nvSpPr>
        <p:spPr>
          <a:xfrm>
            <a:off x="8344331" y="2557462"/>
            <a:ext cx="971700" cy="2346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Kulturlagene</a:t>
            </a:r>
            <a:endParaRPr/>
          </a:p>
        </p:txBody>
      </p:sp>
      <p:sp>
        <p:nvSpPr>
          <p:cNvPr id="288" name="Google Shape;288;g10de9715b34_0_152"/>
          <p:cNvSpPr/>
          <p:nvPr/>
        </p:nvSpPr>
        <p:spPr>
          <a:xfrm>
            <a:off x="8388781" y="2824160"/>
            <a:ext cx="928800" cy="2823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Lag/ foreninger som er aktuelle</a:t>
            </a:r>
            <a:endParaRPr/>
          </a:p>
        </p:txBody>
      </p:sp>
      <p:sp>
        <p:nvSpPr>
          <p:cNvPr id="289" name="Google Shape;289;g10de9715b34_0_152"/>
          <p:cNvSpPr/>
          <p:nvPr/>
        </p:nvSpPr>
        <p:spPr>
          <a:xfrm>
            <a:off x="9366101" y="1712500"/>
            <a:ext cx="1045500" cy="350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Bygde/ grendelag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0de9715b34_0_152"/>
          <p:cNvSpPr/>
          <p:nvPr/>
        </p:nvSpPr>
        <p:spPr>
          <a:xfrm>
            <a:off x="9370738" y="2133528"/>
            <a:ext cx="1045500" cy="252900"/>
          </a:xfrm>
          <a:prstGeom prst="roundRect">
            <a:avLst>
              <a:gd name="adj" fmla="val 16667"/>
            </a:avLst>
          </a:prstGeom>
          <a:solidFill>
            <a:srgbClr val="47AAA2">
              <a:alpha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Ungdomsrådet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0de9715b34_0_152"/>
          <p:cNvSpPr/>
          <p:nvPr/>
        </p:nvSpPr>
        <p:spPr>
          <a:xfrm>
            <a:off x="9397386" y="2430081"/>
            <a:ext cx="1016400" cy="3030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Pensjonistforeningen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0de9715b34_0_152"/>
          <p:cNvSpPr/>
          <p:nvPr/>
        </p:nvSpPr>
        <p:spPr>
          <a:xfrm>
            <a:off x="9370760" y="2797313"/>
            <a:ext cx="1040100" cy="2634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Nasjonalfor FH</a:t>
            </a:r>
            <a:endParaRPr/>
          </a:p>
        </p:txBody>
      </p:sp>
      <p:sp>
        <p:nvSpPr>
          <p:cNvPr id="293" name="Google Shape;293;g10de9715b34_0_152"/>
          <p:cNvSpPr/>
          <p:nvPr/>
        </p:nvSpPr>
        <p:spPr>
          <a:xfrm>
            <a:off x="10478574" y="1720285"/>
            <a:ext cx="1008600" cy="311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NKS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0de9715b34_0_152"/>
          <p:cNvSpPr/>
          <p:nvPr/>
        </p:nvSpPr>
        <p:spPr>
          <a:xfrm>
            <a:off x="2496675" y="4311013"/>
            <a:ext cx="825600" cy="345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latin typeface="Calibri"/>
                <a:ea typeface="Calibri"/>
                <a:cs typeface="Calibri"/>
                <a:sym typeface="Calibri"/>
              </a:rPr>
              <a:t>AVoksenO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Widescreen</PresentationFormat>
  <Paragraphs>109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Plan for involvering 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2022-02-10T07:47:37Z</dcterms:created>
  <dcterms:modified xsi:type="dcterms:W3CDTF">2022-02-14T13:30:15Z</dcterms:modified>
</cp:coreProperties>
</file>