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34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v7nk8OWHI7PCS9DFB68aElxwf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368"/>
      </p:cViewPr>
      <p:guideLst>
        <p:guide orient="horz" pos="1344"/>
        <p:guide pos="3840"/>
        <p:guide orient="horz" pos="143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b1a2e29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0b1a2e29c8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0b1a2e29c8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b1a2e29c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0b1a2e29c8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0b1a2e29c8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004c055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11004c055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1004c0558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b1a2e29c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0b1a2e29c8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10b1a2e29c8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2">
  <p:cSld name="1_Tittellysbild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3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22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3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6272463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" name="Google Shape;90;p2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">
  <p:cSld name="Innhold med bil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7" name="Google Shape;97;p25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98" name="Google Shape;98;p25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5398276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lysbilde 1">
  <p:cSld name="2_Tittellysbild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396" y="640282"/>
            <a:ext cx="6292240" cy="589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26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lysbilde 1">
  <p:cSld name="3_Tittellysbild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2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112" y="1849941"/>
            <a:ext cx="4947780" cy="423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 1">
  <p:cSld name="4_Tittellysbild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2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4367" y="1716066"/>
            <a:ext cx="4647156" cy="45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tellysbilde 1">
  <p:cSld name="7_Tittellysbilde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2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lysbilde 1">
  <p:cSld name="5_Tittellysbilde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3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3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9732" y="2019247"/>
            <a:ext cx="4659682" cy="4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tellysbilde 1">
  <p:cSld name="6_Tittellysbil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31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31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1">
  <p:cSld name="Bildegalleri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>
            <a:spLocks noGrp="1"/>
          </p:cNvSpPr>
          <p:nvPr>
            <p:ph type="pic" idx="2"/>
          </p:nvPr>
        </p:nvSpPr>
        <p:spPr>
          <a:xfrm>
            <a:off x="3331754" y="383268"/>
            <a:ext cx="3030546" cy="15179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32"/>
          <p:cNvSpPr>
            <a:spLocks noGrp="1"/>
          </p:cNvSpPr>
          <p:nvPr>
            <p:ph type="pic" idx="3"/>
          </p:nvPr>
        </p:nvSpPr>
        <p:spPr>
          <a:xfrm>
            <a:off x="9211377" y="383268"/>
            <a:ext cx="2459363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32"/>
          <p:cNvSpPr>
            <a:spLocks noGrp="1"/>
          </p:cNvSpPr>
          <p:nvPr>
            <p:ph type="pic" idx="4"/>
          </p:nvPr>
        </p:nvSpPr>
        <p:spPr>
          <a:xfrm>
            <a:off x="525964" y="3385281"/>
            <a:ext cx="2586209" cy="27100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32"/>
          <p:cNvSpPr>
            <a:spLocks noGrp="1"/>
          </p:cNvSpPr>
          <p:nvPr>
            <p:ph type="pic" idx="5"/>
          </p:nvPr>
        </p:nvSpPr>
        <p:spPr>
          <a:xfrm>
            <a:off x="3332983" y="2139218"/>
            <a:ext cx="3029317" cy="395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" name="Google Shape;135;p32"/>
          <p:cNvSpPr>
            <a:spLocks noGrp="1"/>
          </p:cNvSpPr>
          <p:nvPr>
            <p:ph type="pic" idx="6"/>
          </p:nvPr>
        </p:nvSpPr>
        <p:spPr>
          <a:xfrm>
            <a:off x="525964" y="383267"/>
            <a:ext cx="2586208" cy="27353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32"/>
          <p:cNvSpPr>
            <a:spLocks noGrp="1"/>
          </p:cNvSpPr>
          <p:nvPr>
            <p:ph type="pic" idx="7"/>
          </p:nvPr>
        </p:nvSpPr>
        <p:spPr>
          <a:xfrm>
            <a:off x="6591626" y="3363960"/>
            <a:ext cx="5079114" cy="27313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p32"/>
          <p:cNvSpPr>
            <a:spLocks noGrp="1"/>
          </p:cNvSpPr>
          <p:nvPr>
            <p:ph type="pic" idx="8"/>
          </p:nvPr>
        </p:nvSpPr>
        <p:spPr>
          <a:xfrm>
            <a:off x="6583681" y="383268"/>
            <a:ext cx="2406316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2">
  <p:cSld name="Bildegalleri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33"/>
          <p:cNvSpPr>
            <a:spLocks noGrp="1"/>
          </p:cNvSpPr>
          <p:nvPr>
            <p:ph type="pic" idx="3"/>
          </p:nvPr>
        </p:nvSpPr>
        <p:spPr>
          <a:xfrm>
            <a:off x="521259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3">
  <p:cSld name="Bildegalleri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436" y="2672697"/>
            <a:ext cx="4407088" cy="18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3">
  <p:cSld name="Tittellysbilde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5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15"/>
          <p:cNvPicPr preferRelativeResize="0"/>
          <p:nvPr/>
        </p:nvPicPr>
        <p:blipFill rotWithShape="1">
          <a:blip r:embed="rId3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>
  <p:cSld name="Tom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tellysbil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1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1">
  <p:cSld name="1_Tittellysbilde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1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 l="10532" t="9200" r="24131" b="8300"/>
          <a:stretch/>
        </p:blipFill>
        <p:spPr>
          <a:xfrm>
            <a:off x="7198822" y="0"/>
            <a:ext cx="4993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4975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4">
  <p:cSld name="Tittellysbilde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8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1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2">
  <p:cSld name="Tittellysbilde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e tittel">
  <p:cSld name="1_Bare titte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1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525965" y="2082297"/>
            <a:ext cx="11149479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521260" y="298625"/>
            <a:ext cx="11149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/>
              <a:t>Kartlegg relevante aktører </a:t>
            </a:r>
            <a:endParaRPr/>
          </a:p>
        </p:txBody>
      </p:sp>
      <p:sp>
        <p:nvSpPr>
          <p:cNvPr id="153" name="Google Shape;153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600"/>
              <a:t>Hvilke aktører i og rundt lokalmiljøet er relevante for arbeidet? Hvem må med for å sikre at alle perspektiver kommer frem og god forankring i kommunen?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600"/>
              <a:t>I tillegg til å etablere en relativt fast arbeidsgruppe anbefaler vi å starte med å kartlegge hvilke andre aktører og mennesker som bør involveres i løpet av prosessen. Å involvere nye stemmer underveis er ofte verdifullt for arbeidet og nytenkningen. </a:t>
            </a:r>
            <a:endParaRPr sz="1600"/>
          </a:p>
        </p:txBody>
      </p:sp>
      <p:sp>
        <p:nvSpPr>
          <p:cNvPr id="156" name="Google Shape;156;p1"/>
          <p:cNvSpPr txBox="1">
            <a:spLocks noGrp="1"/>
          </p:cNvSpPr>
          <p:nvPr>
            <p:ph type="subTitle" idx="4294967295"/>
          </p:nvPr>
        </p:nvSpPr>
        <p:spPr>
          <a:xfrm>
            <a:off x="525964" y="6192559"/>
            <a:ext cx="2154237" cy="36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000" i="1" dirty="0"/>
              <a:t>Verktøy tilknyttet Veileder for flere engasjerte seniorer i lokalmiljøet</a:t>
            </a:r>
            <a:endParaRPr sz="1000" i="1" dirty="0"/>
          </a:p>
        </p:txBody>
      </p:sp>
      <p:pic>
        <p:nvPicPr>
          <p:cNvPr id="155" name="Google Shape;15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825" y="864350"/>
            <a:ext cx="3953149" cy="394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b1a2e29c8_1_0"/>
          <p:cNvSpPr txBox="1"/>
          <p:nvPr/>
        </p:nvSpPr>
        <p:spPr>
          <a:xfrm>
            <a:off x="521250" y="309925"/>
            <a:ext cx="65808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Hvem er de </a:t>
            </a: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relevante aktørene å involvere i (og rundt)</a:t>
            </a:r>
            <a:r>
              <a:rPr lang="no-NO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deres</a:t>
            </a:r>
            <a:r>
              <a:rPr lang="no-NO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lokalmiljø</a:t>
            </a:r>
            <a:r>
              <a:rPr lang="no-NO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63" name="Google Shape;163;g10b1a2e29c8_1_0"/>
          <p:cNvSpPr txBox="1"/>
          <p:nvPr/>
        </p:nvSpPr>
        <p:spPr>
          <a:xfrm>
            <a:off x="521260" y="2000673"/>
            <a:ext cx="49140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no-NO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Identifisere hvem som er</a:t>
            </a: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relevante aktører</a:t>
            </a: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mobiliseringsarbeidet i deres kommune (skriv 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aktør per lapp).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Tenk på for eksempel</a:t>
            </a: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lokalt </a:t>
            </a: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nærings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</a:t>
            </a: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(private virksomheter, </a:t>
            </a:r>
            <a:r>
              <a:rPr lang="no-NO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startups</a:t>
            </a: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m.m</a:t>
            </a: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.), tredje sektor (frivillige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</a:t>
            </a: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ideelle organisasjoner, 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m.m</a:t>
            </a: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.), offentlig sektor (kommunale og/eller statlige virksomheter) og sivilsamfunnet (ulike seniorer, voksne, unge, 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m.m.</a:t>
            </a: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Velg hvem som er </a:t>
            </a:r>
            <a:r>
              <a:rPr lang="no-NO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viktigste aktørene</a:t>
            </a: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dere burde involvere i deres arbeid. Sett stjerner på dem.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Fyll inn malen på neste side.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10b1a2e29c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300" y="2133600"/>
            <a:ext cx="5679549" cy="3153151"/>
          </a:xfrm>
          <a:prstGeom prst="rect">
            <a:avLst/>
          </a:prstGeom>
          <a:noFill/>
          <a:ln w="9525" cap="flat" cmpd="sng">
            <a:solidFill>
              <a:srgbClr val="47AAA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g10b1a2e29c8_1_0"/>
          <p:cNvSpPr txBox="1"/>
          <p:nvPr/>
        </p:nvSpPr>
        <p:spPr>
          <a:xfrm>
            <a:off x="10099675" y="5286750"/>
            <a:ext cx="165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Jobb i malen på neste side. </a:t>
            </a:r>
            <a:endParaRPr sz="10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b1a2e29c8_1_7"/>
          <p:cNvSpPr/>
          <p:nvPr/>
        </p:nvSpPr>
        <p:spPr>
          <a:xfrm>
            <a:off x="658725" y="1308136"/>
            <a:ext cx="10909800" cy="4866900"/>
          </a:xfrm>
          <a:prstGeom prst="rect">
            <a:avLst/>
          </a:prstGeom>
          <a:solidFill>
            <a:srgbClr val="47AAA2">
              <a:alpha val="10000"/>
            </a:srgbClr>
          </a:solidFill>
          <a:ln>
            <a:noFill/>
          </a:ln>
        </p:spPr>
        <p:txBody>
          <a:bodyPr spcFirstLastPara="1" wrap="square" lIns="251975" tIns="251975" rIns="251975" bIns="251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g10b1a2e29c8_1_7"/>
          <p:cNvCxnSpPr/>
          <p:nvPr/>
        </p:nvCxnSpPr>
        <p:spPr>
          <a:xfrm>
            <a:off x="6130505" y="1520042"/>
            <a:ext cx="0" cy="447690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73" name="Google Shape;173;g10b1a2e29c8_1_7"/>
          <p:cNvCxnSpPr/>
          <p:nvPr/>
        </p:nvCxnSpPr>
        <p:spPr>
          <a:xfrm rot="10800000">
            <a:off x="831174" y="3875108"/>
            <a:ext cx="10568100" cy="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74" name="Google Shape;174;g10b1a2e29c8_1_7"/>
          <p:cNvSpPr txBox="1"/>
          <p:nvPr/>
        </p:nvSpPr>
        <p:spPr>
          <a:xfrm>
            <a:off x="555764" y="309915"/>
            <a:ext cx="55746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Relevante aktører</a:t>
            </a:r>
            <a:endParaRPr sz="3000"/>
          </a:p>
        </p:txBody>
      </p:sp>
      <p:sp>
        <p:nvSpPr>
          <p:cNvPr id="175" name="Google Shape;175;g10b1a2e29c8_1_7"/>
          <p:cNvSpPr/>
          <p:nvPr/>
        </p:nvSpPr>
        <p:spPr>
          <a:xfrm>
            <a:off x="8815075" y="4361784"/>
            <a:ext cx="722700" cy="6999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her…</a:t>
            </a:r>
            <a:endParaRPr/>
          </a:p>
        </p:txBody>
      </p:sp>
      <p:sp>
        <p:nvSpPr>
          <p:cNvPr id="176" name="Google Shape;176;g10b1a2e29c8_1_7"/>
          <p:cNvSpPr/>
          <p:nvPr/>
        </p:nvSpPr>
        <p:spPr>
          <a:xfrm>
            <a:off x="9234319" y="3131111"/>
            <a:ext cx="722700" cy="699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her…</a:t>
            </a:r>
            <a:endParaRPr/>
          </a:p>
        </p:txBody>
      </p:sp>
      <p:sp>
        <p:nvSpPr>
          <p:cNvPr id="177" name="Google Shape;177;g10b1a2e29c8_1_7"/>
          <p:cNvSpPr/>
          <p:nvPr/>
        </p:nvSpPr>
        <p:spPr>
          <a:xfrm>
            <a:off x="4323584" y="4419548"/>
            <a:ext cx="722700" cy="6999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her…</a:t>
            </a:r>
            <a:endParaRPr/>
          </a:p>
        </p:txBody>
      </p:sp>
      <p:sp>
        <p:nvSpPr>
          <p:cNvPr id="178" name="Google Shape;178;g10b1a2e29c8_1_7"/>
          <p:cNvSpPr/>
          <p:nvPr/>
        </p:nvSpPr>
        <p:spPr>
          <a:xfrm>
            <a:off x="2763435" y="4588435"/>
            <a:ext cx="722700" cy="6999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her…</a:t>
            </a:r>
            <a:endParaRPr/>
          </a:p>
        </p:txBody>
      </p:sp>
      <p:sp>
        <p:nvSpPr>
          <p:cNvPr id="179" name="Google Shape;179;g10b1a2e29c8_1_7"/>
          <p:cNvSpPr/>
          <p:nvPr/>
        </p:nvSpPr>
        <p:spPr>
          <a:xfrm>
            <a:off x="3593760" y="2980109"/>
            <a:ext cx="722700" cy="6999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her…</a:t>
            </a:r>
            <a:endParaRPr/>
          </a:p>
        </p:txBody>
      </p:sp>
      <p:sp>
        <p:nvSpPr>
          <p:cNvPr id="180" name="Google Shape;180;g10b1a2e29c8_1_7"/>
          <p:cNvSpPr/>
          <p:nvPr/>
        </p:nvSpPr>
        <p:spPr>
          <a:xfrm>
            <a:off x="656539" y="6276710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Næringslivet</a:t>
            </a:r>
            <a:endParaRPr/>
          </a:p>
        </p:txBody>
      </p:sp>
      <p:sp>
        <p:nvSpPr>
          <p:cNvPr id="181" name="Google Shape;181;g10b1a2e29c8_1_7"/>
          <p:cNvSpPr/>
          <p:nvPr/>
        </p:nvSpPr>
        <p:spPr>
          <a:xfrm>
            <a:off x="1549142" y="6276710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Tredje sektor</a:t>
            </a:r>
            <a:endParaRPr/>
          </a:p>
        </p:txBody>
      </p:sp>
      <p:sp>
        <p:nvSpPr>
          <p:cNvPr id="182" name="Google Shape;182;g10b1a2e29c8_1_7"/>
          <p:cNvSpPr/>
          <p:nvPr/>
        </p:nvSpPr>
        <p:spPr>
          <a:xfrm>
            <a:off x="2441745" y="6276710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Offentlig sektor</a:t>
            </a:r>
            <a:endParaRPr/>
          </a:p>
        </p:txBody>
      </p:sp>
      <p:sp>
        <p:nvSpPr>
          <p:cNvPr id="183" name="Google Shape;183;g10b1a2e29c8_1_7"/>
          <p:cNvSpPr/>
          <p:nvPr/>
        </p:nvSpPr>
        <p:spPr>
          <a:xfrm>
            <a:off x="3334348" y="6276710"/>
            <a:ext cx="2192400" cy="2919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Sivilsamfunnet (seniorer og innbyggere)</a:t>
            </a:r>
            <a:endParaRPr/>
          </a:p>
        </p:txBody>
      </p:sp>
      <p:sp>
        <p:nvSpPr>
          <p:cNvPr id="184" name="Google Shape;184;g10b1a2e29c8_1_7"/>
          <p:cNvSpPr txBox="1"/>
          <p:nvPr/>
        </p:nvSpPr>
        <p:spPr>
          <a:xfrm>
            <a:off x="6150380" y="1458384"/>
            <a:ext cx="1191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Høy innflytelse og påvirkningskraft til å mobilisere</a:t>
            </a:r>
            <a:endParaRPr/>
          </a:p>
        </p:txBody>
      </p:sp>
      <p:sp>
        <p:nvSpPr>
          <p:cNvPr id="185" name="Google Shape;185;g10b1a2e29c8_1_7"/>
          <p:cNvSpPr txBox="1"/>
          <p:nvPr/>
        </p:nvSpPr>
        <p:spPr>
          <a:xfrm>
            <a:off x="10366163" y="3928418"/>
            <a:ext cx="111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Stort engasjement og interesse for å mobilisere eller bli mobilisert</a:t>
            </a:r>
            <a:endParaRPr/>
          </a:p>
        </p:txBody>
      </p:sp>
      <p:sp>
        <p:nvSpPr>
          <p:cNvPr id="186" name="Google Shape;186;g10b1a2e29c8_1_7"/>
          <p:cNvSpPr txBox="1"/>
          <p:nvPr/>
        </p:nvSpPr>
        <p:spPr>
          <a:xfrm>
            <a:off x="733395" y="3928418"/>
            <a:ext cx="111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Lite engasjement eller interesse for å mobilisere eller bli mobilisert</a:t>
            </a:r>
            <a:endParaRPr/>
          </a:p>
        </p:txBody>
      </p:sp>
      <p:sp>
        <p:nvSpPr>
          <p:cNvPr id="187" name="Google Shape;187;g10b1a2e29c8_1_7"/>
          <p:cNvSpPr txBox="1"/>
          <p:nvPr/>
        </p:nvSpPr>
        <p:spPr>
          <a:xfrm>
            <a:off x="6150380" y="5541972"/>
            <a:ext cx="1191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Lite innflytelse og påvirkningskraft til å mobilisere</a:t>
            </a:r>
            <a:endParaRPr/>
          </a:p>
        </p:txBody>
      </p:sp>
      <p:sp>
        <p:nvSpPr>
          <p:cNvPr id="188" name="Google Shape;188;g10b1a2e29c8_1_7"/>
          <p:cNvSpPr/>
          <p:nvPr/>
        </p:nvSpPr>
        <p:spPr>
          <a:xfrm>
            <a:off x="10233730" y="2381659"/>
            <a:ext cx="722700" cy="6999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her…</a:t>
            </a:r>
            <a:endParaRPr/>
          </a:p>
        </p:txBody>
      </p:sp>
      <p:sp>
        <p:nvSpPr>
          <p:cNvPr id="189" name="Google Shape;189;g10b1a2e29c8_1_7"/>
          <p:cNvSpPr/>
          <p:nvPr/>
        </p:nvSpPr>
        <p:spPr>
          <a:xfrm>
            <a:off x="6349879" y="4297866"/>
            <a:ext cx="722700" cy="6999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her…</a:t>
            </a:r>
            <a:endParaRPr/>
          </a:p>
        </p:txBody>
      </p:sp>
      <p:sp>
        <p:nvSpPr>
          <p:cNvPr id="190" name="Google Shape;190;g10b1a2e29c8_1_7"/>
          <p:cNvSpPr/>
          <p:nvPr/>
        </p:nvSpPr>
        <p:spPr>
          <a:xfrm>
            <a:off x="6481480" y="2591097"/>
            <a:ext cx="722700" cy="6999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her…</a:t>
            </a:r>
            <a:endParaRPr/>
          </a:p>
        </p:txBody>
      </p:sp>
      <p:sp>
        <p:nvSpPr>
          <p:cNvPr id="191" name="Google Shape;191;g10b1a2e29c8_1_7"/>
          <p:cNvSpPr/>
          <p:nvPr/>
        </p:nvSpPr>
        <p:spPr>
          <a:xfrm>
            <a:off x="7637858" y="4057493"/>
            <a:ext cx="722700" cy="6999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her…</a:t>
            </a:r>
            <a:endParaRPr/>
          </a:p>
        </p:txBody>
      </p:sp>
      <p:pic>
        <p:nvPicPr>
          <p:cNvPr id="192" name="Google Shape;192;g10b1a2e29c8_1_7" descr="Stjerne med heldekkende fy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0633" y="6279343"/>
            <a:ext cx="373321" cy="37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0b1a2e29c8_1_7"/>
          <p:cNvSpPr txBox="1"/>
          <p:nvPr/>
        </p:nvSpPr>
        <p:spPr>
          <a:xfrm>
            <a:off x="9131525" y="6212000"/>
            <a:ext cx="2099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Kopier og sett stjerner på alle aktørene dere må/bør involvere i arbeid (etter at dere har identifisert alle aktørene)</a:t>
            </a:r>
            <a:endParaRPr/>
          </a:p>
        </p:txBody>
      </p:sp>
      <p:sp>
        <p:nvSpPr>
          <p:cNvPr id="194" name="Google Shape;194;g10b1a2e29c8_1_7"/>
          <p:cNvSpPr/>
          <p:nvPr/>
        </p:nvSpPr>
        <p:spPr>
          <a:xfrm>
            <a:off x="4996557" y="3079040"/>
            <a:ext cx="722700" cy="6999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004c05588_0_0"/>
          <p:cNvSpPr/>
          <p:nvPr/>
        </p:nvSpPr>
        <p:spPr>
          <a:xfrm>
            <a:off x="637775" y="1303200"/>
            <a:ext cx="10909800" cy="4780500"/>
          </a:xfrm>
          <a:prstGeom prst="rect">
            <a:avLst/>
          </a:prstGeom>
          <a:solidFill>
            <a:srgbClr val="47AAA2">
              <a:alpha val="10000"/>
            </a:srgbClr>
          </a:solidFill>
          <a:ln>
            <a:noFill/>
          </a:ln>
        </p:spPr>
        <p:txBody>
          <a:bodyPr spcFirstLastPara="1" wrap="square" lIns="251975" tIns="251975" rIns="251975" bIns="251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g11004c05588_0_0"/>
          <p:cNvCxnSpPr/>
          <p:nvPr/>
        </p:nvCxnSpPr>
        <p:spPr>
          <a:xfrm>
            <a:off x="6109555" y="1428654"/>
            <a:ext cx="0" cy="447690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02" name="Google Shape;202;g11004c05588_0_0"/>
          <p:cNvCxnSpPr/>
          <p:nvPr/>
        </p:nvCxnSpPr>
        <p:spPr>
          <a:xfrm rot="10800000">
            <a:off x="810224" y="3783721"/>
            <a:ext cx="10568100" cy="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03" name="Google Shape;203;g11004c05588_0_0"/>
          <p:cNvSpPr/>
          <p:nvPr/>
        </p:nvSpPr>
        <p:spPr>
          <a:xfrm>
            <a:off x="9038222" y="1922767"/>
            <a:ext cx="983100" cy="807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Seniorer med ulike kompetanse: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kulturformidling</a:t>
            </a:r>
            <a:endParaRPr/>
          </a:p>
        </p:txBody>
      </p:sp>
      <p:sp>
        <p:nvSpPr>
          <p:cNvPr id="204" name="Google Shape;204;g11004c05588_0_0"/>
          <p:cNvSpPr/>
          <p:nvPr/>
        </p:nvSpPr>
        <p:spPr>
          <a:xfrm>
            <a:off x="10209875" y="3153142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Veiledningssenteret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1004c05588_0_0"/>
          <p:cNvSpPr/>
          <p:nvPr/>
        </p:nvSpPr>
        <p:spPr>
          <a:xfrm>
            <a:off x="10213785" y="1920146"/>
            <a:ext cx="1188300" cy="10704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Alta kommune: - Oppvekst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-Kultur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Helse og sos (NAV)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-Tekniske tj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ASU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1004c05588_0_0"/>
          <p:cNvSpPr/>
          <p:nvPr/>
        </p:nvSpPr>
        <p:spPr>
          <a:xfrm>
            <a:off x="635589" y="6293322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Næringslivet</a:t>
            </a:r>
            <a:endParaRPr/>
          </a:p>
        </p:txBody>
      </p:sp>
      <p:sp>
        <p:nvSpPr>
          <p:cNvPr id="207" name="Google Shape;207;g11004c05588_0_0"/>
          <p:cNvSpPr/>
          <p:nvPr/>
        </p:nvSpPr>
        <p:spPr>
          <a:xfrm>
            <a:off x="1528192" y="6293322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Tredje sektor</a:t>
            </a:r>
            <a:endParaRPr/>
          </a:p>
        </p:txBody>
      </p:sp>
      <p:sp>
        <p:nvSpPr>
          <p:cNvPr id="208" name="Google Shape;208;g11004c05588_0_0"/>
          <p:cNvSpPr/>
          <p:nvPr/>
        </p:nvSpPr>
        <p:spPr>
          <a:xfrm>
            <a:off x="2420795" y="6293322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Offentlig sektor</a:t>
            </a:r>
            <a:endParaRPr/>
          </a:p>
        </p:txBody>
      </p:sp>
      <p:sp>
        <p:nvSpPr>
          <p:cNvPr id="209" name="Google Shape;209;g11004c05588_0_0"/>
          <p:cNvSpPr/>
          <p:nvPr/>
        </p:nvSpPr>
        <p:spPr>
          <a:xfrm>
            <a:off x="3313398" y="6293322"/>
            <a:ext cx="2192400" cy="291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Sivilsamfunnet (seniorer og innbyggere)</a:t>
            </a:r>
            <a:endParaRPr/>
          </a:p>
        </p:txBody>
      </p:sp>
      <p:sp>
        <p:nvSpPr>
          <p:cNvPr id="210" name="Google Shape;210;g11004c05588_0_0"/>
          <p:cNvSpPr txBox="1"/>
          <p:nvPr/>
        </p:nvSpPr>
        <p:spPr>
          <a:xfrm>
            <a:off x="6129430" y="1366997"/>
            <a:ext cx="1191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Høy innflytelse og påvirkningskraft til å mobilisere</a:t>
            </a:r>
            <a:endParaRPr/>
          </a:p>
        </p:txBody>
      </p:sp>
      <p:sp>
        <p:nvSpPr>
          <p:cNvPr id="211" name="Google Shape;211;g11004c05588_0_0"/>
          <p:cNvSpPr txBox="1"/>
          <p:nvPr/>
        </p:nvSpPr>
        <p:spPr>
          <a:xfrm>
            <a:off x="10345213" y="3837031"/>
            <a:ext cx="111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Stort engasjement og interesse for å mobilisere eller bli mobilisert</a:t>
            </a:r>
            <a:endParaRPr/>
          </a:p>
        </p:txBody>
      </p:sp>
      <p:sp>
        <p:nvSpPr>
          <p:cNvPr id="212" name="Google Shape;212;g11004c05588_0_0"/>
          <p:cNvSpPr txBox="1"/>
          <p:nvPr/>
        </p:nvSpPr>
        <p:spPr>
          <a:xfrm>
            <a:off x="712445" y="3837031"/>
            <a:ext cx="111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Lite engasjement eller interesse for å mobilisere eller bli mobilisert</a:t>
            </a:r>
            <a:endParaRPr/>
          </a:p>
        </p:txBody>
      </p:sp>
      <p:sp>
        <p:nvSpPr>
          <p:cNvPr id="213" name="Google Shape;213;g11004c05588_0_0"/>
          <p:cNvSpPr txBox="1"/>
          <p:nvPr/>
        </p:nvSpPr>
        <p:spPr>
          <a:xfrm>
            <a:off x="6129430" y="5450585"/>
            <a:ext cx="1191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Lite innflytelse og påvirkningskraft til å mobilisere</a:t>
            </a:r>
            <a:endParaRPr/>
          </a:p>
        </p:txBody>
      </p:sp>
      <p:sp>
        <p:nvSpPr>
          <p:cNvPr id="214" name="Google Shape;214;g11004c05588_0_0"/>
          <p:cNvSpPr/>
          <p:nvPr/>
        </p:nvSpPr>
        <p:spPr>
          <a:xfrm>
            <a:off x="2738237" y="2131378"/>
            <a:ext cx="856200" cy="5094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Alta næringsforening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1004c05588_0_0"/>
          <p:cNvSpPr/>
          <p:nvPr/>
        </p:nvSpPr>
        <p:spPr>
          <a:xfrm>
            <a:off x="1805468" y="3347689"/>
            <a:ext cx="1188300" cy="8694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TFFK: 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Samferdsel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Videregående oppl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Tannhelse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11004c05588_0_0"/>
          <p:cNvSpPr/>
          <p:nvPr/>
        </p:nvSpPr>
        <p:spPr>
          <a:xfrm>
            <a:off x="8274891" y="3454201"/>
            <a:ext cx="1188300" cy="4566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Statsforvalteren</a:t>
            </a:r>
            <a:endParaRPr/>
          </a:p>
        </p:txBody>
      </p:sp>
      <p:sp>
        <p:nvSpPr>
          <p:cNvPr id="217" name="Google Shape;217;g11004c05588_0_0"/>
          <p:cNvSpPr/>
          <p:nvPr/>
        </p:nvSpPr>
        <p:spPr>
          <a:xfrm>
            <a:off x="6828055" y="4157515"/>
            <a:ext cx="1188300" cy="3402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Familierådgivning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1004c05588_0_0"/>
          <p:cNvSpPr/>
          <p:nvPr/>
        </p:nvSpPr>
        <p:spPr>
          <a:xfrm>
            <a:off x="5512482" y="3924652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Idrettslag</a:t>
            </a:r>
            <a:endParaRPr/>
          </a:p>
        </p:txBody>
      </p:sp>
      <p:sp>
        <p:nvSpPr>
          <p:cNvPr id="219" name="Google Shape;219;g11004c05588_0_0"/>
          <p:cNvSpPr/>
          <p:nvPr/>
        </p:nvSpPr>
        <p:spPr>
          <a:xfrm>
            <a:off x="10209875" y="1370319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Pensjonistforeningen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1004c05588_0_0"/>
          <p:cNvSpPr/>
          <p:nvPr/>
        </p:nvSpPr>
        <p:spPr>
          <a:xfrm>
            <a:off x="10238811" y="1634365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Nasjonalfor FH</a:t>
            </a:r>
            <a:endParaRPr/>
          </a:p>
        </p:txBody>
      </p:sp>
      <p:sp>
        <p:nvSpPr>
          <p:cNvPr id="221" name="Google Shape;221;g11004c05588_0_0"/>
          <p:cNvSpPr/>
          <p:nvPr/>
        </p:nvSpPr>
        <p:spPr>
          <a:xfrm>
            <a:off x="5493191" y="2474334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LHL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1004c05588_0_0"/>
          <p:cNvSpPr/>
          <p:nvPr/>
        </p:nvSpPr>
        <p:spPr>
          <a:xfrm>
            <a:off x="6477039" y="2986352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Bygde/ grendelag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1004c05588_0_0"/>
          <p:cNvSpPr/>
          <p:nvPr/>
        </p:nvSpPr>
        <p:spPr>
          <a:xfrm>
            <a:off x="5541499" y="2802603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Røde kors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1004c05588_0_0"/>
          <p:cNvSpPr/>
          <p:nvPr/>
        </p:nvSpPr>
        <p:spPr>
          <a:xfrm>
            <a:off x="8560562" y="2746185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NKS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11004c05588_0_0"/>
          <p:cNvSpPr/>
          <p:nvPr/>
        </p:nvSpPr>
        <p:spPr>
          <a:xfrm>
            <a:off x="10210194" y="4418348"/>
            <a:ext cx="1188300" cy="3402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Eldrerådet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1004c05588_0_0"/>
          <p:cNvSpPr/>
          <p:nvPr/>
        </p:nvSpPr>
        <p:spPr>
          <a:xfrm>
            <a:off x="10020578" y="3522113"/>
            <a:ext cx="1188300" cy="3402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Råd for lik/ funksj.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1004c05588_0_0"/>
          <p:cNvSpPr/>
          <p:nvPr/>
        </p:nvSpPr>
        <p:spPr>
          <a:xfrm>
            <a:off x="5500101" y="3526454"/>
            <a:ext cx="1188300" cy="3402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Ungdomsrådet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1004c05588_0_0"/>
          <p:cNvSpPr/>
          <p:nvPr/>
        </p:nvSpPr>
        <p:spPr>
          <a:xfrm>
            <a:off x="8235987" y="4128980"/>
            <a:ext cx="1188300" cy="2958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Syns/ hørsels kont.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1004c05588_0_0"/>
          <p:cNvSpPr/>
          <p:nvPr/>
        </p:nvSpPr>
        <p:spPr>
          <a:xfrm>
            <a:off x="812113" y="4704499"/>
            <a:ext cx="1188300" cy="3402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Pasientreiser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1004c05588_0_0"/>
          <p:cNvSpPr/>
          <p:nvPr/>
        </p:nvSpPr>
        <p:spPr>
          <a:xfrm>
            <a:off x="2738236" y="4323092"/>
            <a:ext cx="856200" cy="3381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1004c05588_0_0"/>
          <p:cNvSpPr/>
          <p:nvPr/>
        </p:nvSpPr>
        <p:spPr>
          <a:xfrm>
            <a:off x="2738235" y="2738967"/>
            <a:ext cx="856200" cy="3381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Matbutikker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1004c05588_0_0"/>
          <p:cNvSpPr/>
          <p:nvPr/>
        </p:nvSpPr>
        <p:spPr>
          <a:xfrm>
            <a:off x="2767171" y="3161121"/>
            <a:ext cx="856200" cy="3381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Hud og hår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1004c05588_0_0"/>
          <p:cNvSpPr/>
          <p:nvPr/>
        </p:nvSpPr>
        <p:spPr>
          <a:xfrm>
            <a:off x="4281526" y="3193916"/>
            <a:ext cx="856200" cy="3381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Turistinformasj.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1004c05588_0_0"/>
          <p:cNvSpPr/>
          <p:nvPr/>
        </p:nvSpPr>
        <p:spPr>
          <a:xfrm>
            <a:off x="2709941" y="1542996"/>
            <a:ext cx="913200" cy="5223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Bedrifter tilknyttet aktivitetsverksted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1004c05588_0_0"/>
          <p:cNvSpPr/>
          <p:nvPr/>
        </p:nvSpPr>
        <p:spPr>
          <a:xfrm>
            <a:off x="8264363" y="3049055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Turlaget/ DNT</a:t>
            </a:r>
            <a:endParaRPr/>
          </a:p>
        </p:txBody>
      </p:sp>
      <p:sp>
        <p:nvSpPr>
          <p:cNvPr id="236" name="Google Shape;236;g11004c05588_0_0"/>
          <p:cNvSpPr/>
          <p:nvPr/>
        </p:nvSpPr>
        <p:spPr>
          <a:xfrm>
            <a:off x="5515375" y="3183681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Kulturlag (korps, kor, kunst osv)</a:t>
            </a:r>
            <a:endParaRPr/>
          </a:p>
        </p:txBody>
      </p:sp>
      <p:sp>
        <p:nvSpPr>
          <p:cNvPr id="237" name="Google Shape;237;g11004c05588_0_0"/>
          <p:cNvSpPr/>
          <p:nvPr/>
        </p:nvSpPr>
        <p:spPr>
          <a:xfrm>
            <a:off x="7541505" y="4563030"/>
            <a:ext cx="1188300" cy="2958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Kommunale koordinatorer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1004c05588_0_0"/>
          <p:cNvSpPr/>
          <p:nvPr/>
        </p:nvSpPr>
        <p:spPr>
          <a:xfrm>
            <a:off x="4342391" y="3585612"/>
            <a:ext cx="1188300" cy="4944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Universitetet (UIT)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Campus Alta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11004c05588_0_0" descr="Stjerne med heldekkende fy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1707" y="1979667"/>
            <a:ext cx="170765" cy="19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1004c05588_0_0" descr="Stjerne med heldekkende fy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3707" y="2606630"/>
            <a:ext cx="373321" cy="37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1004c05588_0_0" descr="Stjerne med heldekkende fy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0315" y="2162934"/>
            <a:ext cx="315448" cy="29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1004c05588_0_0" descr="Stjerne med heldekkende fy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5479" y="3339693"/>
            <a:ext cx="190056" cy="18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11004c05588_0_0" descr="Stjerne med heldekkende fy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0633" y="6279343"/>
            <a:ext cx="373321" cy="37332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11004c05588_0_0"/>
          <p:cNvSpPr txBox="1"/>
          <p:nvPr/>
        </p:nvSpPr>
        <p:spPr>
          <a:xfrm>
            <a:off x="9131525" y="6212000"/>
            <a:ext cx="2099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Kopier og sett stjerner på alle aktørene dere må/bør involvere i arbeid (etter at dere har identifisert alle aktørene)</a:t>
            </a:r>
            <a:endParaRPr/>
          </a:p>
        </p:txBody>
      </p:sp>
      <p:sp>
        <p:nvSpPr>
          <p:cNvPr id="245" name="Google Shape;245;g11004c05588_0_0"/>
          <p:cNvSpPr txBox="1"/>
          <p:nvPr/>
        </p:nvSpPr>
        <p:spPr>
          <a:xfrm>
            <a:off x="555764" y="309915"/>
            <a:ext cx="55746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no-NO" sz="3000" b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Eksempel fra en kommune</a:t>
            </a:r>
            <a:endParaRPr sz="3000">
              <a:solidFill>
                <a:srgbClr val="47AAA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b1a2e29c8_0_5"/>
          <p:cNvSpPr txBox="1"/>
          <p:nvPr/>
        </p:nvSpPr>
        <p:spPr>
          <a:xfrm>
            <a:off x="4884175" y="1497625"/>
            <a:ext cx="65808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Spørsmål til refleksjon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52" name="Google Shape;252;g10b1a2e29c8_0_5"/>
          <p:cNvSpPr txBox="1"/>
          <p:nvPr/>
        </p:nvSpPr>
        <p:spPr>
          <a:xfrm>
            <a:off x="4884175" y="3188374"/>
            <a:ext cx="49140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det noen av de dere nå har identifisert som bør være tettere på arbeidet, kanskje til og med være en del av arbeidsgruppen?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3" name="Google Shape;253;g10b1a2e29c8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525" y="1994675"/>
            <a:ext cx="2321399" cy="23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Widescreen</PresentationFormat>
  <Paragraphs>87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Kartlegg relevante aktører 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2022-02-10T07:46:49Z</dcterms:created>
  <dcterms:modified xsi:type="dcterms:W3CDTF">2022-02-14T13:29:32Z</dcterms:modified>
</cp:coreProperties>
</file>