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orient="horz" pos="34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ivwMZUoVviohMsJ4TRJVQbv/ii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77" autoAdjust="0"/>
  </p:normalViewPr>
  <p:slideViewPr>
    <p:cSldViewPr snapToGrid="0">
      <p:cViewPr varScale="1">
        <p:scale>
          <a:sx n="71" d="100"/>
          <a:sy n="71" d="100"/>
        </p:scale>
        <p:origin x="72" y="480"/>
      </p:cViewPr>
      <p:guideLst>
        <p:guide orient="horz" pos="1344"/>
        <p:guide pos="3840"/>
        <p:guide orient="horz" pos="1434"/>
        <p:guide orient="horz" pos="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9117e104f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109117e104f_0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09117e104f_0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0cbf56b9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10cbf56b91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10cbf56b91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0cbf56b91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110cbf56b91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110cbf56b91_0_1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9117e1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109117e104f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09117e104f_0_2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no-N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07 December 2021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09117e104f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no-N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2">
  <p:cSld name="1_Tittellysbilde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3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p22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 og innhold">
  <p:cSld name="1_Tittel og innhold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1" name="Google Shape;81;p23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>
  <p:cSld name="To innholdsdel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6272463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0" name="Google Shape;90;p2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">
  <p:cSld name="Innhold med bil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97" name="Google Shape;97;p25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cxnSp>
        <p:nvCxnSpPr>
          <p:cNvPr id="98" name="Google Shape;98;p25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5398276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tellysbilde 1">
  <p:cSld name="2_Tittellysbilde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4396" y="640282"/>
            <a:ext cx="6292240" cy="589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6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26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26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tellysbilde 1">
  <p:cSld name="3_Tittellysbilde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2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2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9" name="Google Shape;10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1112" y="1849941"/>
            <a:ext cx="4947780" cy="423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tellysbilde 1">
  <p:cSld name="4_Tittellysbild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2" name="Google Shape;112;p2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14" name="Google Shape;11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4367" y="1716066"/>
            <a:ext cx="4647156" cy="452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tellysbilde 1">
  <p:cSld name="7_Tittellysbilde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2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2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tellysbilde 1">
  <p:cSld name="5_Tittellysbilde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3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3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3" name="Google Shape;1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9732" y="2019247"/>
            <a:ext cx="4659682" cy="42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tellysbilde 1">
  <p:cSld name="6_Tittellysbilde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1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" name="Google Shape;127;p31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31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>
  <p:cSld name="Bare titte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1">
  <p:cSld name="Bildegalleri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2"/>
          <p:cNvSpPr>
            <a:spLocks noGrp="1"/>
          </p:cNvSpPr>
          <p:nvPr>
            <p:ph type="pic" idx="2"/>
          </p:nvPr>
        </p:nvSpPr>
        <p:spPr>
          <a:xfrm>
            <a:off x="3331754" y="383268"/>
            <a:ext cx="3030546" cy="15179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2" name="Google Shape;132;p32"/>
          <p:cNvSpPr>
            <a:spLocks noGrp="1"/>
          </p:cNvSpPr>
          <p:nvPr>
            <p:ph type="pic" idx="3"/>
          </p:nvPr>
        </p:nvSpPr>
        <p:spPr>
          <a:xfrm>
            <a:off x="9211377" y="383268"/>
            <a:ext cx="2459363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3" name="Google Shape;133;p32"/>
          <p:cNvSpPr>
            <a:spLocks noGrp="1"/>
          </p:cNvSpPr>
          <p:nvPr>
            <p:ph type="pic" idx="4"/>
          </p:nvPr>
        </p:nvSpPr>
        <p:spPr>
          <a:xfrm>
            <a:off x="525964" y="3385281"/>
            <a:ext cx="2586209" cy="27100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" name="Google Shape;134;p32"/>
          <p:cNvSpPr>
            <a:spLocks noGrp="1"/>
          </p:cNvSpPr>
          <p:nvPr>
            <p:ph type="pic" idx="5"/>
          </p:nvPr>
        </p:nvSpPr>
        <p:spPr>
          <a:xfrm>
            <a:off x="3332983" y="2139218"/>
            <a:ext cx="3029317" cy="39561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5" name="Google Shape;135;p32"/>
          <p:cNvSpPr>
            <a:spLocks noGrp="1"/>
          </p:cNvSpPr>
          <p:nvPr>
            <p:ph type="pic" idx="6"/>
          </p:nvPr>
        </p:nvSpPr>
        <p:spPr>
          <a:xfrm>
            <a:off x="525964" y="383267"/>
            <a:ext cx="2586208" cy="27353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p32"/>
          <p:cNvSpPr>
            <a:spLocks noGrp="1"/>
          </p:cNvSpPr>
          <p:nvPr>
            <p:ph type="pic" idx="7"/>
          </p:nvPr>
        </p:nvSpPr>
        <p:spPr>
          <a:xfrm>
            <a:off x="6591626" y="3363960"/>
            <a:ext cx="5079114" cy="27313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7" name="Google Shape;137;p32"/>
          <p:cNvSpPr>
            <a:spLocks noGrp="1"/>
          </p:cNvSpPr>
          <p:nvPr>
            <p:ph type="pic" idx="8"/>
          </p:nvPr>
        </p:nvSpPr>
        <p:spPr>
          <a:xfrm>
            <a:off x="6583681" y="383268"/>
            <a:ext cx="2406316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38" name="Google Shape;13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2">
  <p:cSld name="Bildegalleri 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3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2" name="Google Shape;142;p33"/>
          <p:cNvSpPr>
            <a:spLocks noGrp="1"/>
          </p:cNvSpPr>
          <p:nvPr>
            <p:ph type="pic" idx="3"/>
          </p:nvPr>
        </p:nvSpPr>
        <p:spPr>
          <a:xfrm>
            <a:off x="521259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3">
  <p:cSld name="Bildegalleri 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Logo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4436" y="2672697"/>
            <a:ext cx="4407088" cy="181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black/white">
  <p:cSld name="Large text black/white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9117e104f_0_204"/>
          <p:cNvSpPr txBox="1">
            <a:spLocks noGrp="1"/>
          </p:cNvSpPr>
          <p:nvPr>
            <p:ph type="body" idx="1"/>
          </p:nvPr>
        </p:nvSpPr>
        <p:spPr>
          <a:xfrm>
            <a:off x="2825721" y="2046140"/>
            <a:ext cx="6540600" cy="25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1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g109117e104f_0_204"/>
          <p:cNvSpPr txBox="1">
            <a:spLocks noGrp="1"/>
          </p:cNvSpPr>
          <p:nvPr>
            <p:ph type="ftr" idx="11"/>
          </p:nvPr>
        </p:nvSpPr>
        <p:spPr>
          <a:xfrm>
            <a:off x="371523" y="377234"/>
            <a:ext cx="20862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0" name="Google Shape;150;g109117e104f_0_204"/>
          <p:cNvPicPr preferRelativeResize="0"/>
          <p:nvPr/>
        </p:nvPicPr>
        <p:blipFill rotWithShape="1">
          <a:blip r:embed="rId2">
            <a:alphaModFix/>
          </a:blip>
          <a:srcRect r="56358" b="-10926"/>
          <a:stretch/>
        </p:blipFill>
        <p:spPr>
          <a:xfrm>
            <a:off x="11028149" y="6334477"/>
            <a:ext cx="771773" cy="1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rge text black/white">
  <p:cSld name="1_Large text black/white"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9117e104f_0_208"/>
          <p:cNvSpPr txBox="1">
            <a:spLocks noGrp="1"/>
          </p:cNvSpPr>
          <p:nvPr>
            <p:ph type="body" idx="1"/>
          </p:nvPr>
        </p:nvSpPr>
        <p:spPr>
          <a:xfrm>
            <a:off x="2825721" y="2046140"/>
            <a:ext cx="6540600" cy="25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1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g109117e104f_0_208"/>
          <p:cNvSpPr txBox="1">
            <a:spLocks noGrp="1"/>
          </p:cNvSpPr>
          <p:nvPr>
            <p:ph type="ftr" idx="11"/>
          </p:nvPr>
        </p:nvSpPr>
        <p:spPr>
          <a:xfrm>
            <a:off x="371523" y="377234"/>
            <a:ext cx="17625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09117e104f_0_208"/>
          <p:cNvSpPr txBox="1">
            <a:spLocks noGrp="1"/>
          </p:cNvSpPr>
          <p:nvPr>
            <p:ph type="body" idx="2"/>
          </p:nvPr>
        </p:nvSpPr>
        <p:spPr>
          <a:xfrm>
            <a:off x="2774518" y="377234"/>
            <a:ext cx="14646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3">
  <p:cSld name="Tittellysbilde 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5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" name="Google Shape;33;p15"/>
          <p:cNvPicPr preferRelativeResize="0"/>
          <p:nvPr/>
        </p:nvPicPr>
        <p:blipFill rotWithShape="1">
          <a:blip r:embed="rId3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>
  <p:cSld name="Tom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1">
  <p:cSld name="Tittellysbilde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1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1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0" name="Google Shape;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35459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1">
  <p:cSld name="1_Tittellysbilde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4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1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1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 l="10532" t="9200" r="24131" b="8300"/>
          <a:stretch/>
        </p:blipFill>
        <p:spPr>
          <a:xfrm>
            <a:off x="7198822" y="0"/>
            <a:ext cx="49931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4975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4">
  <p:cSld name="Tittellysbilde 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8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1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1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2">
  <p:cSld name="Tittellysbilde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2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2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re tittel">
  <p:cSld name="1_Bare titte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21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525965" y="2082297"/>
            <a:ext cx="11149479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521260" y="298625"/>
            <a:ext cx="11149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9117e104f_0_2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 dirty="0"/>
              <a:t>Hvilke</a:t>
            </a:r>
            <a:r>
              <a:rPr lang="nb-NO" dirty="0"/>
              <a:t>n</a:t>
            </a:r>
            <a:r>
              <a:rPr lang="no-NO" dirty="0"/>
              <a:t> verdi vil dere skape? 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161" name="Google Shape;161;g109117e104f_0_21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600"/>
              <a:t>Her finner dere en mal for å finne og prioritere verdi. 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63" name="Google Shape;163;g109117e104f_0_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3790" y="864350"/>
            <a:ext cx="4039185" cy="40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09117e104f_0_212"/>
          <p:cNvSpPr txBox="1"/>
          <p:nvPr/>
        </p:nvSpPr>
        <p:spPr>
          <a:xfrm>
            <a:off x="545770" y="6008609"/>
            <a:ext cx="21537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Verktøy tilknyttet Veileder for flere engasjerte seniorer i lokalmiljøet</a:t>
            </a:r>
            <a:endParaRPr sz="10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0cbf56b91_0_2"/>
          <p:cNvSpPr txBox="1"/>
          <p:nvPr/>
        </p:nvSpPr>
        <p:spPr>
          <a:xfrm>
            <a:off x="521259" y="309915"/>
            <a:ext cx="7951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r>
              <a:rPr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Introduksjon</a:t>
            </a:r>
            <a:endParaRPr sz="28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o-NO" sz="3000" b="1">
                <a:latin typeface="Calibri"/>
                <a:ea typeface="Calibri"/>
                <a:cs typeface="Calibri"/>
                <a:sym typeface="Calibri"/>
              </a:rPr>
              <a:t>Å finne og skape verdi (gevinstrealisering)</a:t>
            </a:r>
            <a:endParaRPr sz="3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110cbf56b91_0_2"/>
          <p:cNvSpPr txBox="1"/>
          <p:nvPr/>
        </p:nvSpPr>
        <p:spPr>
          <a:xfrm>
            <a:off x="521249" y="2000675"/>
            <a:ext cx="4865100" cy="4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Mange forbinder gevinstrealisering kun med økonomiske resultater. Det er en myte. En gevinst er effekten av en endring som oppfattes som positiv av én eller flere interessenter.​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Bruk gjerne formuleringer med adjektiver som </a:t>
            </a: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indikerer retningen for forbedringen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no-NO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økt, mer, bedre, redusert, flere, færre etc.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110cbf56b91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2" y="-3938100"/>
            <a:ext cx="5551526" cy="31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10cbf56b91_0_2"/>
          <p:cNvSpPr txBox="1"/>
          <p:nvPr/>
        </p:nvSpPr>
        <p:spPr>
          <a:xfrm>
            <a:off x="6095999" y="2000675"/>
            <a:ext cx="4865100" cy="4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Eksempler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Økt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brukertilfredshet, </a:t>
            </a: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økt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etterlevelse av lover og regler, </a:t>
            </a: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flere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fornøyde medarbeidere, </a:t>
            </a: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økt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kompetanse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Raskere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svartid, </a:t>
            </a: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redusert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 til manuelle arbeidsprosesser, </a:t>
            </a: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hurtigere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saksbehandling, </a:t>
            </a: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 til veiledningsoppgaver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Reduserte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utgifter ifm. konkrete utgiftsposter.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annen virksomhet bruker f.eks. </a:t>
            </a: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mindre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 og ressurser på en oppgave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110cbf56b91_0_2"/>
          <p:cNvPicPr preferRelativeResize="0"/>
          <p:nvPr/>
        </p:nvPicPr>
        <p:blipFill rotWithShape="1">
          <a:blip r:embed="rId4">
            <a:alphaModFix/>
          </a:blip>
          <a:srcRect t="10454" b="10343"/>
          <a:stretch/>
        </p:blipFill>
        <p:spPr>
          <a:xfrm>
            <a:off x="599750" y="4295525"/>
            <a:ext cx="4554900" cy="169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0cbf56b91_0_154"/>
          <p:cNvSpPr txBox="1"/>
          <p:nvPr/>
        </p:nvSpPr>
        <p:spPr>
          <a:xfrm>
            <a:off x="521259" y="309915"/>
            <a:ext cx="7951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o-NO" sz="2800" b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Identifisere verdi </a:t>
            </a:r>
            <a:endParaRPr sz="3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10cbf56b91_0_154"/>
          <p:cNvSpPr txBox="1"/>
          <p:nvPr/>
        </p:nvSpPr>
        <p:spPr>
          <a:xfrm>
            <a:off x="521250" y="2000675"/>
            <a:ext cx="4627500" cy="4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None/>
            </a:pPr>
            <a:r>
              <a:rPr lang="no-N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Hvilke</a:t>
            </a:r>
            <a:r>
              <a:rPr lang="nb-N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no-N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verdi</a:t>
            </a:r>
            <a:r>
              <a:rPr lang="nb-N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/gevinst</a:t>
            </a:r>
            <a:r>
              <a:rPr lang="no-N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ønsker dere å skape for innbyggere og andre sentrale aktører fremover? 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110cbf56b91_0_154"/>
          <p:cNvSpPr txBox="1"/>
          <p:nvPr/>
        </p:nvSpPr>
        <p:spPr>
          <a:xfrm>
            <a:off x="495750" y="2649280"/>
            <a:ext cx="4678500" cy="383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no-N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utgangspunkt i målbildet dere har </a:t>
            </a:r>
            <a:r>
              <a:rPr lang="nb-N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beskrevet </a:t>
            </a:r>
            <a:r>
              <a:rPr lang="no-N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 identifiser 2-3 målgrupper som er relevant å ta utgangspunkt i.</a:t>
            </a:r>
            <a:br>
              <a:rPr lang="no-N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no-N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Noter individuelt hvilke gevinster du mener vil være </a:t>
            </a:r>
            <a:r>
              <a:rPr lang="no-NO"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viktigst</a:t>
            </a:r>
            <a:r>
              <a:rPr lang="no-N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de utvalgte målgruppene.</a:t>
            </a:r>
            <a:br>
              <a:rPr lang="no-N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no-NO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Deretter deler dere identifiserte gevinster med hverandre mens dere plasserer gevinstene i oversikten (se mal). Sorter gevinstene i tid på kort og lang sikt.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110cbf56b91_0_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650" y="2133600"/>
            <a:ext cx="5643848" cy="265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9117e104f_0_20"/>
          <p:cNvSpPr/>
          <p:nvPr/>
        </p:nvSpPr>
        <p:spPr>
          <a:xfrm rot="5400000">
            <a:off x="5290675" y="101250"/>
            <a:ext cx="1500900" cy="11500500"/>
          </a:xfrm>
          <a:prstGeom prst="rect">
            <a:avLst/>
          </a:prstGeom>
          <a:solidFill>
            <a:srgbClr val="47AAA2">
              <a:alpha val="1105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09117e104f_0_20"/>
          <p:cNvSpPr/>
          <p:nvPr/>
        </p:nvSpPr>
        <p:spPr>
          <a:xfrm rot="5400000">
            <a:off x="5290675" y="-1474825"/>
            <a:ext cx="1500900" cy="11500500"/>
          </a:xfrm>
          <a:prstGeom prst="rect">
            <a:avLst/>
          </a:prstGeom>
          <a:solidFill>
            <a:srgbClr val="47AAA2">
              <a:alpha val="1105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109117e104f_0_20"/>
          <p:cNvSpPr/>
          <p:nvPr/>
        </p:nvSpPr>
        <p:spPr>
          <a:xfrm rot="5400000">
            <a:off x="5290825" y="-3057150"/>
            <a:ext cx="1500600" cy="11500500"/>
          </a:xfrm>
          <a:prstGeom prst="rect">
            <a:avLst/>
          </a:prstGeom>
          <a:solidFill>
            <a:srgbClr val="47AAA2">
              <a:alpha val="1105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09117e104f_0_20"/>
          <p:cNvSpPr txBox="1"/>
          <p:nvPr/>
        </p:nvSpPr>
        <p:spPr>
          <a:xfrm>
            <a:off x="3051739" y="1124338"/>
            <a:ext cx="81021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84D62"/>
              </a:buClr>
              <a:buSzPts val="2560"/>
              <a:buFont typeface="Arial"/>
              <a:buNone/>
            </a:pPr>
            <a:r>
              <a:rPr lang="no-NO" b="1" dirty="0"/>
              <a:t>2.</a:t>
            </a:r>
            <a:r>
              <a:rPr lang="no-NO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o-NO" sz="1400" b="1" i="0" u="none" strike="noStrike" cap="none" dirty="0">
                <a:solidFill>
                  <a:srgbClr val="000000"/>
                </a:solidFill>
              </a:rPr>
              <a:t>Hvilke</a:t>
            </a:r>
            <a:r>
              <a:rPr lang="nb-NO" sz="1400" b="1" i="0" u="none" strike="noStrike" cap="none" dirty="0">
                <a:solidFill>
                  <a:srgbClr val="000000"/>
                </a:solidFill>
              </a:rPr>
              <a:t>n</a:t>
            </a:r>
            <a:r>
              <a:rPr lang="no-NO" sz="1400" b="1" i="0" u="none" strike="noStrike" cap="none" dirty="0">
                <a:solidFill>
                  <a:srgbClr val="000000"/>
                </a:solidFill>
              </a:rPr>
              <a:t> </a:t>
            </a:r>
            <a:r>
              <a:rPr lang="no-NO" b="1" dirty="0"/>
              <a:t>verdi</a:t>
            </a:r>
            <a:r>
              <a:rPr lang="no-NO" sz="1400" b="1" i="0" u="none" strike="noStrike" cap="none" dirty="0">
                <a:solidFill>
                  <a:srgbClr val="000000"/>
                </a:solidFill>
              </a:rPr>
              <a:t> oppnår vi </a:t>
            </a:r>
            <a:r>
              <a:rPr lang="no-NO" b="1" dirty="0"/>
              <a:t>i arbeidet med å engasjere seniorer </a:t>
            </a:r>
            <a:r>
              <a:rPr lang="no-NO" sz="1400" b="1" i="0" u="none" strike="noStrike" cap="none" dirty="0">
                <a:solidFill>
                  <a:srgbClr val="000000"/>
                </a:solidFill>
              </a:rPr>
              <a:t>fremover?</a:t>
            </a:r>
            <a:endParaRPr sz="1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84D62"/>
              </a:buClr>
              <a:buSzPts val="2560"/>
              <a:buFont typeface="Arial"/>
              <a:buNone/>
            </a:pPr>
            <a:endParaRPr b="1" dirty="0"/>
          </a:p>
        </p:txBody>
      </p:sp>
      <p:sp>
        <p:nvSpPr>
          <p:cNvPr id="195" name="Google Shape;195;g109117e104f_0_20"/>
          <p:cNvSpPr/>
          <p:nvPr/>
        </p:nvSpPr>
        <p:spPr>
          <a:xfrm>
            <a:off x="7470964" y="2187200"/>
            <a:ext cx="1190400" cy="10290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>
                <a:solidFill>
                  <a:schemeClr val="dk1"/>
                </a:solidFill>
              </a:rPr>
              <a:t>Eksempel: </a:t>
            </a: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Flere seniorer har en meningsfylt aktivitet, føler seg nyttig og anerkjent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6" name="Google Shape;196;g109117e104f_0_20"/>
          <p:cNvSpPr/>
          <p:nvPr/>
        </p:nvSpPr>
        <p:spPr>
          <a:xfrm>
            <a:off x="3177801" y="2187406"/>
            <a:ext cx="1190400" cy="10290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 dirty="0">
                <a:solidFill>
                  <a:schemeClr val="dk1"/>
                </a:solidFill>
              </a:rPr>
              <a:t>Eksempel: </a:t>
            </a:r>
            <a:r>
              <a:rPr lang="no-NO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Bedre informasjonsflyt for seniorer om tilbud og aktiviteter i lokalsamfunnet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97" name="Google Shape;197;g109117e104f_0_20"/>
          <p:cNvSpPr/>
          <p:nvPr/>
        </p:nvSpPr>
        <p:spPr>
          <a:xfrm>
            <a:off x="8927955" y="2187200"/>
            <a:ext cx="1190400" cy="10290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 inn tekst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8" name="Google Shape;198;g109117e104f_0_20"/>
          <p:cNvSpPr/>
          <p:nvPr/>
        </p:nvSpPr>
        <p:spPr>
          <a:xfrm>
            <a:off x="10384968" y="2188078"/>
            <a:ext cx="1190400" cy="10230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 inn tekst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9" name="Google Shape;199;g109117e104f_0_20"/>
          <p:cNvSpPr txBox="1"/>
          <p:nvPr/>
        </p:nvSpPr>
        <p:spPr>
          <a:xfrm>
            <a:off x="535274" y="1986075"/>
            <a:ext cx="2466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400"/>
              <a:buFont typeface="Calibri"/>
              <a:buNone/>
            </a:pPr>
            <a:r>
              <a:rPr lang="no-NO" sz="1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Hvilke innbyggere</a:t>
            </a:r>
            <a:r>
              <a:rPr lang="no-NO" sz="1300">
                <a:solidFill>
                  <a:schemeClr val="dk1"/>
                </a:solidFill>
              </a:rPr>
              <a:t> </a:t>
            </a:r>
            <a:r>
              <a:rPr lang="no-NO" sz="1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kommunen?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00" name="Google Shape;200;g109117e104f_0_20"/>
          <p:cNvSpPr txBox="1"/>
          <p:nvPr/>
        </p:nvSpPr>
        <p:spPr>
          <a:xfrm>
            <a:off x="535275" y="3560050"/>
            <a:ext cx="2466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400"/>
              <a:buFont typeface="Calibri"/>
              <a:buNone/>
            </a:pPr>
            <a:r>
              <a:rPr lang="no-NO" sz="1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Hvilke aktører fra</a:t>
            </a:r>
            <a:r>
              <a:rPr lang="no-N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o-NO" sz="1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frivilligheten </a:t>
            </a:r>
            <a:br>
              <a:rPr lang="no-NO" sz="1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1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 lo</a:t>
            </a:r>
            <a:r>
              <a:rPr lang="no-N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kalt </a:t>
            </a:r>
            <a:r>
              <a:rPr lang="no-NO" sz="1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nærings</a:t>
            </a:r>
            <a:r>
              <a:rPr lang="no-N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</a:t>
            </a:r>
            <a:r>
              <a:rPr lang="no-NO" sz="1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01" name="Google Shape;201;g109117e104f_0_20"/>
          <p:cNvSpPr txBox="1"/>
          <p:nvPr/>
        </p:nvSpPr>
        <p:spPr>
          <a:xfrm>
            <a:off x="521248" y="5162388"/>
            <a:ext cx="2212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400"/>
              <a:buFont typeface="Calibri"/>
              <a:buNone/>
            </a:pPr>
            <a:r>
              <a:rPr lang="no-NO" sz="13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Hvilke deler av kommunen?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02" name="Google Shape;202;g109117e104f_0_20"/>
          <p:cNvSpPr/>
          <p:nvPr/>
        </p:nvSpPr>
        <p:spPr>
          <a:xfrm>
            <a:off x="3177800" y="1716277"/>
            <a:ext cx="8608800" cy="193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47AA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09117e104f_0_20"/>
          <p:cNvSpPr/>
          <p:nvPr/>
        </p:nvSpPr>
        <p:spPr>
          <a:xfrm>
            <a:off x="6052876" y="2196064"/>
            <a:ext cx="1190400" cy="10203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 inn tekst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4" name="Google Shape;204;g109117e104f_0_20"/>
          <p:cNvSpPr/>
          <p:nvPr/>
        </p:nvSpPr>
        <p:spPr>
          <a:xfrm>
            <a:off x="4634806" y="2196064"/>
            <a:ext cx="1190400" cy="10203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b-NO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Eksempel: Flere deltar i aktiviteter, og får økt livskvalitet gjennom me</a:t>
            </a:r>
            <a:r>
              <a:rPr lang="nb-NO" sz="800" dirty="0">
                <a:solidFill>
                  <a:schemeClr val="dk1"/>
                </a:solidFill>
              </a:rPr>
              <a:t>r kontakt med andre mennesker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05" name="Google Shape;205;g109117e104f_0_20"/>
          <p:cNvSpPr txBox="1"/>
          <p:nvPr/>
        </p:nvSpPr>
        <p:spPr>
          <a:xfrm>
            <a:off x="3527898" y="1491740"/>
            <a:ext cx="78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no-NO" sz="1200" b="1" i="0" u="none" strike="noStrike" cap="none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Kort sikt</a:t>
            </a:r>
            <a:endParaRPr sz="1200" b="1">
              <a:solidFill>
                <a:srgbClr val="47AAA2"/>
              </a:solidFill>
            </a:endParaRPr>
          </a:p>
        </p:txBody>
      </p:sp>
      <p:sp>
        <p:nvSpPr>
          <p:cNvPr id="206" name="Google Shape;206;g109117e104f_0_20"/>
          <p:cNvSpPr txBox="1"/>
          <p:nvPr/>
        </p:nvSpPr>
        <p:spPr>
          <a:xfrm>
            <a:off x="10614475" y="1475555"/>
            <a:ext cx="82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no-NO" sz="1200" b="1" i="0" u="none" strike="noStrike" cap="none">
                <a:solidFill>
                  <a:srgbClr val="47AAA2"/>
                </a:solidFill>
                <a:latin typeface="Calibri"/>
                <a:ea typeface="Calibri"/>
                <a:cs typeface="Calibri"/>
                <a:sym typeface="Calibri"/>
              </a:rPr>
              <a:t>Lang sikt</a:t>
            </a:r>
            <a:endParaRPr sz="1200" b="1">
              <a:solidFill>
                <a:srgbClr val="47AAA2"/>
              </a:solidFill>
            </a:endParaRPr>
          </a:p>
        </p:txBody>
      </p:sp>
      <p:sp>
        <p:nvSpPr>
          <p:cNvPr id="207" name="Google Shape;207;g109117e104f_0_20"/>
          <p:cNvSpPr txBox="1"/>
          <p:nvPr/>
        </p:nvSpPr>
        <p:spPr>
          <a:xfrm>
            <a:off x="535279" y="1124343"/>
            <a:ext cx="15708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/>
              <a:t>1. </a:t>
            </a:r>
            <a:r>
              <a:rPr lang="no-NO" sz="1400" b="1" i="0" u="none" strike="noStrike" cap="none">
                <a:solidFill>
                  <a:srgbClr val="000000"/>
                </a:solidFill>
              </a:rPr>
              <a:t>Målgrupper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08" name="Google Shape;208;g109117e104f_0_20"/>
          <p:cNvSpPr/>
          <p:nvPr/>
        </p:nvSpPr>
        <p:spPr>
          <a:xfrm>
            <a:off x="7470964" y="3773720"/>
            <a:ext cx="1190400" cy="10728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Skriv inn tekst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9" name="Google Shape;209;g109117e104f_0_20"/>
          <p:cNvSpPr/>
          <p:nvPr/>
        </p:nvSpPr>
        <p:spPr>
          <a:xfrm>
            <a:off x="3177801" y="3773926"/>
            <a:ext cx="1190400" cy="10728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Skriv inn tekst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0" name="Google Shape;210;g109117e104f_0_20"/>
          <p:cNvSpPr/>
          <p:nvPr/>
        </p:nvSpPr>
        <p:spPr>
          <a:xfrm>
            <a:off x="8927955" y="3773720"/>
            <a:ext cx="1190400" cy="10728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 inn tekst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1" name="Google Shape;211;g109117e104f_0_20"/>
          <p:cNvSpPr/>
          <p:nvPr/>
        </p:nvSpPr>
        <p:spPr>
          <a:xfrm>
            <a:off x="10384968" y="3773720"/>
            <a:ext cx="1190400" cy="10665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 inn tekst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2" name="Google Shape;212;g109117e104f_0_20"/>
          <p:cNvSpPr/>
          <p:nvPr/>
        </p:nvSpPr>
        <p:spPr>
          <a:xfrm>
            <a:off x="6052876" y="3781326"/>
            <a:ext cx="1190400" cy="10638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 inn tekst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3" name="Google Shape;213;g109117e104f_0_20"/>
          <p:cNvSpPr/>
          <p:nvPr/>
        </p:nvSpPr>
        <p:spPr>
          <a:xfrm>
            <a:off x="4634806" y="3781326"/>
            <a:ext cx="1190400" cy="10638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 inn tekst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4" name="Google Shape;214;g109117e104f_0_20"/>
          <p:cNvSpPr/>
          <p:nvPr/>
        </p:nvSpPr>
        <p:spPr>
          <a:xfrm>
            <a:off x="7470964" y="5382194"/>
            <a:ext cx="1190400" cy="10551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Skriv inn tekst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5" name="Google Shape;215;g109117e104f_0_20"/>
          <p:cNvSpPr/>
          <p:nvPr/>
        </p:nvSpPr>
        <p:spPr>
          <a:xfrm>
            <a:off x="3177801" y="5382400"/>
            <a:ext cx="1190400" cy="10551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>
                <a:solidFill>
                  <a:schemeClr val="dk1"/>
                </a:solidFill>
              </a:rPr>
              <a:t>Eksempel: </a:t>
            </a: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Flere aktører anser kommunen som en sentral partner i frivilligheten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6" name="Google Shape;216;g109117e104f_0_20"/>
          <p:cNvSpPr/>
          <p:nvPr/>
        </p:nvSpPr>
        <p:spPr>
          <a:xfrm>
            <a:off x="8927955" y="5382194"/>
            <a:ext cx="1190400" cy="10551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>
                <a:solidFill>
                  <a:schemeClr val="dk1"/>
                </a:solidFill>
              </a:rPr>
              <a:t>Eksempel: </a:t>
            </a: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Redusert belastning for helse- og omsorgstjenester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7" name="Google Shape;217;g109117e104f_0_20"/>
          <p:cNvSpPr/>
          <p:nvPr/>
        </p:nvSpPr>
        <p:spPr>
          <a:xfrm>
            <a:off x="10384968" y="5382194"/>
            <a:ext cx="1190400" cy="10488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 inn tekst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8" name="Google Shape;218;g109117e104f_0_20"/>
          <p:cNvSpPr/>
          <p:nvPr/>
        </p:nvSpPr>
        <p:spPr>
          <a:xfrm>
            <a:off x="6052876" y="5389800"/>
            <a:ext cx="1190400" cy="10461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 inn tekst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9" name="Google Shape;219;g109117e104f_0_20"/>
          <p:cNvSpPr/>
          <p:nvPr/>
        </p:nvSpPr>
        <p:spPr>
          <a:xfrm>
            <a:off x="4634806" y="5389800"/>
            <a:ext cx="1190400" cy="1046100"/>
          </a:xfrm>
          <a:prstGeom prst="roundRect">
            <a:avLst>
              <a:gd name="adj" fmla="val 16667"/>
            </a:avLst>
          </a:prstGeom>
          <a:solidFill>
            <a:srgbClr val="47AAA2">
              <a:alpha val="15260"/>
            </a:srgbClr>
          </a:solidFill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no-NO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 inn tekst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0" name="Google Shape;220;g109117e104f_0_20"/>
          <p:cNvSpPr/>
          <p:nvPr/>
        </p:nvSpPr>
        <p:spPr>
          <a:xfrm>
            <a:off x="608875" y="2343525"/>
            <a:ext cx="2334300" cy="873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54000" rIns="18000" bIns="1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o-NO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 inn tekst</a:t>
            </a:r>
            <a:endParaRPr sz="1500"/>
          </a:p>
        </p:txBody>
      </p:sp>
      <p:sp>
        <p:nvSpPr>
          <p:cNvPr id="221" name="Google Shape;221;g109117e104f_0_20"/>
          <p:cNvSpPr/>
          <p:nvPr/>
        </p:nvSpPr>
        <p:spPr>
          <a:xfrm>
            <a:off x="608875" y="4089250"/>
            <a:ext cx="2334300" cy="75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54000" rIns="18000" bIns="1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o-NO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 inn tekst</a:t>
            </a:r>
            <a:endParaRPr sz="1500"/>
          </a:p>
        </p:txBody>
      </p:sp>
      <p:sp>
        <p:nvSpPr>
          <p:cNvPr id="222" name="Google Shape;222;g109117e104f_0_20"/>
          <p:cNvSpPr/>
          <p:nvPr/>
        </p:nvSpPr>
        <p:spPr>
          <a:xfrm>
            <a:off x="608875" y="5521600"/>
            <a:ext cx="2334300" cy="915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54000" rIns="18000" bIns="1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no-NO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 inn tekst</a:t>
            </a:r>
            <a:endParaRPr sz="1500"/>
          </a:p>
        </p:txBody>
      </p:sp>
      <p:sp>
        <p:nvSpPr>
          <p:cNvPr id="223" name="Google Shape;223;g109117e104f_0_20"/>
          <p:cNvSpPr txBox="1"/>
          <p:nvPr/>
        </p:nvSpPr>
        <p:spPr>
          <a:xfrm>
            <a:off x="521250" y="309920"/>
            <a:ext cx="7951200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o-NO" sz="2800" b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Identifiser verdi</a:t>
            </a:r>
            <a:endParaRPr sz="3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Widescreen</PresentationFormat>
  <Paragraphs>51</Paragraphs>
  <Slides>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Office-tema</vt:lpstr>
      <vt:lpstr>Hvilken verdi vil dere skape? 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2022-02-10T08:19:34Z</dcterms:created>
  <dcterms:modified xsi:type="dcterms:W3CDTF">2022-02-14T13:39:31Z</dcterms:modified>
</cp:coreProperties>
</file>